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303" r:id="rId7"/>
    <p:sldId id="289" r:id="rId8"/>
    <p:sldId id="290" r:id="rId9"/>
    <p:sldId id="288" r:id="rId10"/>
    <p:sldId id="292" r:id="rId11"/>
    <p:sldId id="295" r:id="rId12"/>
    <p:sldId id="297" r:id="rId13"/>
    <p:sldId id="304" r:id="rId14"/>
    <p:sldId id="305" r:id="rId15"/>
    <p:sldId id="298" r:id="rId16"/>
    <p:sldId id="306" r:id="rId17"/>
    <p:sldId id="307" r:id="rId18"/>
    <p:sldId id="308" r:id="rId19"/>
    <p:sldId id="301" r:id="rId20"/>
    <p:sldId id="309" r:id="rId21"/>
    <p:sldId id="310" r:id="rId22"/>
    <p:sldId id="313" r:id="rId23"/>
    <p:sldId id="314" r:id="rId24"/>
    <p:sldId id="31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8F2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66" autoAdjust="0"/>
    <p:restoredTop sz="86325" autoAdjust="0"/>
  </p:normalViewPr>
  <p:slideViewPr>
    <p:cSldViewPr>
      <p:cViewPr varScale="1">
        <p:scale>
          <a:sx n="67" d="100"/>
          <a:sy n="67" d="100"/>
        </p:scale>
        <p:origin x="-138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image" Target="../media/image6.emf"/><Relationship Id="rId5" Type="http://schemas.openxmlformats.org/officeDocument/2006/relationships/image" Target="../media/image20.emf"/><Relationship Id="rId4"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093A8C-BA7A-4F67-A5BA-AAE997C8AFD0}" type="datetimeFigureOut">
              <a:rPr lang="en-US" smtClean="0"/>
              <a:pPr/>
              <a:t>2/1/2010</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00E9CE-0EAF-474D-A791-1701B81FAD74}" type="slidenum">
              <a:rPr lang="en-CA" smtClean="0"/>
              <a:pPr/>
              <a:t>‹#›</a:t>
            </a:fld>
            <a:endParaRPr lang="en-CA"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5DC27-E0E6-4DD3-8FB0-921DA079855F}" type="datetimeFigureOut">
              <a:rPr lang="en-US" smtClean="0"/>
              <a:pPr/>
              <a:t>2/1/2010</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706FCA-4BC4-4BFB-8AA4-1EC42676F6AE}" type="slidenum">
              <a:rPr lang="en-CA" smtClean="0"/>
              <a:pPr/>
              <a:t>‹#›</a:t>
            </a:fld>
            <a:endParaRPr lang="en-CA" dirty="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0" eaLnBrk="1" latinLnBrk="0" hangingPunct="1"/>
            <a:endParaRPr lang="en-CA"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E706FCA-4BC4-4BFB-8AA4-1EC42676F6AE}" type="slidenum">
              <a:rPr lang="en-CA" smtClean="0"/>
              <a:pPr/>
              <a:t>14</a:t>
            </a:fld>
            <a:endParaRPr lang="en-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i="0"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15</a:t>
            </a:fld>
            <a:endParaRPr lang="en-C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16</a:t>
            </a:fld>
            <a:endParaRPr lang="en-CA"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17</a:t>
            </a:fld>
            <a:endParaRPr lang="en-C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18</a:t>
            </a:fld>
            <a:endParaRPr lang="en-C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24</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E706FCA-4BC4-4BFB-8AA4-1EC42676F6AE}"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marL="228600" indent="-228600">
              <a:buNone/>
            </a:pPr>
            <a:endParaRPr lang="en-CA" b="0" u="none"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5</a:t>
            </a:fld>
            <a:endParaRPr lang="en-C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Tx/>
              <a:buNone/>
              <a:tabLst/>
              <a:defRPr/>
            </a:pPr>
            <a:endParaRPr lang="en-CA" b="0" u="none"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7</a:t>
            </a:fld>
            <a:endParaRPr lang="en-C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Tx/>
              <a:buNone/>
              <a:tabLst/>
              <a:defRPr/>
            </a:pPr>
            <a:endParaRPr lang="en-CA" b="0" u="none"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8</a:t>
            </a:fld>
            <a:endParaRPr lang="en-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Tx/>
              <a:buNone/>
              <a:tabLst/>
              <a:defRPr/>
            </a:pPr>
            <a:r>
              <a:rPr lang="en-CA" dirty="0" smtClean="0"/>
              <a:t>Chylomicron synthesis by intestinal cells in vitro and in vivo</a:t>
            </a:r>
            <a:br>
              <a:rPr lang="en-CA" dirty="0" smtClean="0"/>
            </a:br>
            <a:r>
              <a:rPr lang="en-CA" i="1" dirty="0" smtClean="0"/>
              <a:t>Atherosclerosis</a:t>
            </a:r>
            <a:r>
              <a:rPr lang="en-CA" dirty="0" smtClean="0"/>
              <a:t>, Volume 141, Issue null, Pages S9-S16</a:t>
            </a:r>
            <a:br>
              <a:rPr lang="en-CA" dirty="0" smtClean="0"/>
            </a:br>
            <a:r>
              <a:rPr lang="en-CA" dirty="0" smtClean="0"/>
              <a:t>M. M.J. van </a:t>
            </a:r>
            <a:r>
              <a:rPr lang="en-CA" dirty="0" err="1" smtClean="0"/>
              <a:t>Greevenbroek</a:t>
            </a:r>
            <a:r>
              <a:rPr lang="en-CA" dirty="0" smtClean="0"/>
              <a:t>, T. W.A. de Bruin</a:t>
            </a:r>
            <a:endParaRPr lang="en-CA" b="0" u="none"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9</a:t>
            </a:fld>
            <a:endParaRPr lang="en-C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CA"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10</a:t>
            </a:fld>
            <a:endParaRPr lang="en-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CA"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11</a:t>
            </a:fld>
            <a:endParaRPr lang="en-C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E706FCA-4BC4-4BFB-8AA4-1EC42676F6AE}" type="slidenum">
              <a:rPr lang="en-CA" smtClean="0"/>
              <a:pPr/>
              <a:t>12</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ED8ED529-743F-4BE5-82F2-08DA84D6DCC4}" type="datetime1">
              <a:rPr lang="en-US" smtClean="0"/>
              <a:pPr/>
              <a:t>2/1/2010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84D2684-2933-48BA-9AD1-0446DE7CD91B}" type="datetime1">
              <a:rPr lang="en-US" smtClean="0"/>
              <a:pPr/>
              <a:t>2/1/2010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C3E0222-D05F-48A6-BA20-D6ABB32193DE}" type="datetime1">
              <a:rPr lang="en-US" smtClean="0"/>
              <a:pPr/>
              <a:t>2/1/2010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DA259663-3E29-4B45-952C-749237ED2CAE}" type="datetime1">
              <a:rPr lang="en-US" smtClean="0"/>
              <a:pPr/>
              <a:t>2/1/2010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DC0B15-56E7-4CD0-B5BC-7F7D2FE26840}" type="datetime1">
              <a:rPr lang="en-US" smtClean="0"/>
              <a:pPr/>
              <a:t>2/1/2010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7080F99-5F69-47BD-960E-8D4CB6BB9276}" type="datetime1">
              <a:rPr lang="en-US" smtClean="0"/>
              <a:pPr/>
              <a:t>2/1/2010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69A54A01-E3F7-4CFF-B7BD-2F6D917C9124}" type="datetime1">
              <a:rPr lang="en-US" smtClean="0"/>
              <a:pPr/>
              <a:t>2/1/2010</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4C9D8D32-E31B-4AAE-B180-B46F9643DC86}" type="datetime1">
              <a:rPr lang="en-US" smtClean="0"/>
              <a:pPr/>
              <a:t>2/1/2010</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DE9E4-170B-434A-842A-4A4B7FA585CF}" type="datetime1">
              <a:rPr lang="en-US" smtClean="0"/>
              <a:pPr/>
              <a:t>2/1/2010</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C2CB3-775C-4426-A142-4353906844D7}" type="datetime1">
              <a:rPr lang="en-US" smtClean="0"/>
              <a:pPr/>
              <a:t>2/1/2010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5203B1-E740-493D-986C-51FB8C960579}" type="datetime1">
              <a:rPr lang="en-US" smtClean="0"/>
              <a:pPr/>
              <a:t>2/1/2010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E6BFC16B-2451-47A7-BAE0-56A6790E5308}" type="slidenum">
              <a:rPr lang="en-CA" smtClean="0"/>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1787-3EEC-4989-9611-2E724EBCCCB7}" type="datetime1">
              <a:rPr lang="en-US" smtClean="0"/>
              <a:pPr/>
              <a:t>2/1/2010</a:t>
            </a:fld>
            <a:endParaRPr lang="en-CA"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BFC16B-2451-47A7-BAE0-56A6790E5308}"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10.xml"/><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oleObject" Target="../embeddings/oleObject15.bin"/><Relationship Id="rId3" Type="http://schemas.openxmlformats.org/officeDocument/2006/relationships/image" Target="../media/image21.gif"/><Relationship Id="rId7" Type="http://schemas.openxmlformats.org/officeDocument/2006/relationships/oleObject" Target="../embeddings/oleObject9.bin"/><Relationship Id="rId12"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11" Type="http://schemas.openxmlformats.org/officeDocument/2006/relationships/oleObject" Target="../embeddings/oleObject13.bin"/><Relationship Id="rId5" Type="http://schemas.openxmlformats.org/officeDocument/2006/relationships/oleObject" Target="../embeddings/oleObject7.bin"/><Relationship Id="rId10" Type="http://schemas.openxmlformats.org/officeDocument/2006/relationships/oleObject" Target="../embeddings/oleObject12.bin"/><Relationship Id="rId4" Type="http://schemas.openxmlformats.org/officeDocument/2006/relationships/image" Target="../media/image22.jpeg"/><Relationship Id="rId9" Type="http://schemas.openxmlformats.org/officeDocument/2006/relationships/oleObject" Target="../embeddings/oleObject11.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1470025"/>
          </a:xfrm>
        </p:spPr>
        <p:txBody>
          <a:bodyPr>
            <a:normAutofit fontScale="90000"/>
          </a:bodyPr>
          <a:lstStyle/>
          <a:p>
            <a:r>
              <a:rPr lang="en-US" dirty="0" smtClean="0"/>
              <a:t>Lipoproteins</a:t>
            </a:r>
            <a:r>
              <a:rPr lang="en-US" dirty="0"/>
              <a:t/>
            </a:r>
            <a:br>
              <a:rPr lang="en-US" dirty="0"/>
            </a:br>
            <a:r>
              <a:rPr lang="en-CA" sz="2800" i="1" dirty="0" smtClean="0"/>
              <a:t>Very low-density, Low-density, Intermediate-density, High-density, &amp; Chylomicrons</a:t>
            </a:r>
            <a:endParaRPr lang="en-CA" sz="2400" i="1" dirty="0"/>
          </a:p>
        </p:txBody>
      </p:sp>
      <p:sp>
        <p:nvSpPr>
          <p:cNvPr id="3" name="Subtitle 2"/>
          <p:cNvSpPr>
            <a:spLocks noGrp="1"/>
          </p:cNvSpPr>
          <p:nvPr>
            <p:ph type="subTitle" idx="1"/>
          </p:nvPr>
        </p:nvSpPr>
        <p:spPr>
          <a:xfrm>
            <a:off x="1066800" y="4038600"/>
            <a:ext cx="7010400" cy="1371600"/>
          </a:xfrm>
        </p:spPr>
        <p:txBody>
          <a:bodyPr>
            <a:normAutofit/>
          </a:bodyPr>
          <a:lstStyle/>
          <a:p>
            <a:endParaRPr lang="en-US" sz="400" dirty="0" smtClean="0">
              <a:solidFill>
                <a:srgbClr val="002060"/>
              </a:solidFill>
            </a:endParaRPr>
          </a:p>
          <a:p>
            <a:r>
              <a:rPr lang="en-US" sz="2000" i="1" dirty="0" smtClean="0">
                <a:solidFill>
                  <a:srgbClr val="002060"/>
                </a:solidFill>
              </a:rPr>
              <a:t>March 16</a:t>
            </a:r>
            <a:r>
              <a:rPr lang="en-US" sz="2000" i="1" smtClean="0">
                <a:solidFill>
                  <a:srgbClr val="002060"/>
                </a:solidFill>
              </a:rPr>
              <a:t>, 2009</a:t>
            </a:r>
            <a:endParaRPr lang="en-US" sz="2000" i="1" dirty="0" smtClean="0">
              <a:solidFill>
                <a:srgbClr val="002060"/>
              </a:solidFill>
            </a:endParaRPr>
          </a:p>
          <a:p>
            <a:endParaRPr lang="en-US" sz="2000" dirty="0">
              <a:solidFill>
                <a:srgbClr val="002060"/>
              </a:solidFill>
            </a:endParaRPr>
          </a:p>
          <a:p>
            <a:r>
              <a:rPr lang="en-US" sz="2000" b="1" dirty="0" smtClean="0">
                <a:solidFill>
                  <a:srgbClr val="002060"/>
                </a:solidFill>
              </a:rPr>
              <a:t>Author:</a:t>
            </a:r>
            <a:r>
              <a:rPr lang="en-US" sz="2000" dirty="0" smtClean="0">
                <a:solidFill>
                  <a:srgbClr val="002060"/>
                </a:solidFill>
              </a:rPr>
              <a:t> Mr. Christe A. Marbbn</a:t>
            </a:r>
          </a:p>
          <a:p>
            <a:endParaRPr lang="en-CA" sz="2000" dirty="0"/>
          </a:p>
        </p:txBody>
      </p:sp>
      <p:sp>
        <p:nvSpPr>
          <p:cNvPr id="4" name="Subtitle 2"/>
          <p:cNvSpPr txBox="1">
            <a:spLocks/>
          </p:cNvSpPr>
          <p:nvPr/>
        </p:nvSpPr>
        <p:spPr>
          <a:xfrm>
            <a:off x="1371600" y="2895600"/>
            <a:ext cx="6400800" cy="609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smtClean="0">
                <a:solidFill>
                  <a:schemeClr val="tx1">
                    <a:lumMod val="65000"/>
                    <a:lumOff val="35000"/>
                  </a:schemeClr>
                </a:solidFill>
              </a:rPr>
              <a:t>Lipoprotein Function &amp; Exercise</a:t>
            </a:r>
            <a:endParaRPr kumimoji="0" lang="en-CA" sz="32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tangle 71"/>
          <p:cNvSpPr/>
          <p:nvPr/>
        </p:nvSpPr>
        <p:spPr>
          <a:xfrm>
            <a:off x="4800600" y="3276600"/>
            <a:ext cx="2514600" cy="228600"/>
          </a:xfrm>
          <a:prstGeom prst="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101" name="Rectangle 100"/>
          <p:cNvSpPr/>
          <p:nvPr/>
        </p:nvSpPr>
        <p:spPr>
          <a:xfrm rot="5400000">
            <a:off x="3810000" y="4343400"/>
            <a:ext cx="990600" cy="228600"/>
          </a:xfrm>
          <a:prstGeom prst="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113" name="Rectangle 112"/>
          <p:cNvSpPr/>
          <p:nvPr/>
        </p:nvSpPr>
        <p:spPr>
          <a:xfrm>
            <a:off x="533400" y="4953000"/>
            <a:ext cx="3886200" cy="533400"/>
          </a:xfrm>
          <a:prstGeom prst="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pic>
        <p:nvPicPr>
          <p:cNvPr id="93188" name="Picture 4" descr="http://www.epidemic.org/theFacts/essentials/images/liverDiagram1.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rot="14572531" flipH="1">
            <a:off x="3340334" y="2569882"/>
            <a:ext cx="1721171" cy="1294475"/>
          </a:xfrm>
          <a:prstGeom prst="rect">
            <a:avLst/>
          </a:prstGeom>
          <a:noFill/>
        </p:spPr>
      </p:pic>
      <p:sp>
        <p:nvSpPr>
          <p:cNvPr id="2" name="Title 1"/>
          <p:cNvSpPr>
            <a:spLocks noGrp="1"/>
          </p:cNvSpPr>
          <p:nvPr>
            <p:ph type="title"/>
          </p:nvPr>
        </p:nvSpPr>
        <p:spPr/>
        <p:txBody>
          <a:bodyPr/>
          <a:lstStyle/>
          <a:p>
            <a:r>
              <a:rPr lang="en-US" dirty="0" smtClean="0"/>
              <a:t>Part I: An Overview of Lipoproteins</a:t>
            </a:r>
            <a:endParaRPr lang="en-CA" dirty="0"/>
          </a:p>
        </p:txBody>
      </p:sp>
      <p:sp>
        <p:nvSpPr>
          <p:cNvPr id="3" name="Text Placeholder 2"/>
          <p:cNvSpPr>
            <a:spLocks noGrp="1"/>
          </p:cNvSpPr>
          <p:nvPr>
            <p:ph type="body" idx="1"/>
          </p:nvPr>
        </p:nvSpPr>
        <p:spPr/>
        <p:txBody>
          <a:bodyPr/>
          <a:lstStyle/>
          <a:p>
            <a:r>
              <a:rPr lang="en-US" dirty="0" smtClean="0">
                <a:solidFill>
                  <a:srgbClr val="002060"/>
                </a:solidFill>
              </a:rPr>
              <a:t>Lipoprotein Metabolism</a:t>
            </a:r>
          </a:p>
        </p:txBody>
      </p:sp>
      <p:sp>
        <p:nvSpPr>
          <p:cNvPr id="8" name="Content Placeholder 7"/>
          <p:cNvSpPr>
            <a:spLocks noGrp="1"/>
          </p:cNvSpPr>
          <p:nvPr>
            <p:ph sz="half" idx="2"/>
          </p:nvPr>
        </p:nvSpPr>
        <p:spPr/>
        <p:txBody>
          <a:bodyPr/>
          <a:lstStyle/>
          <a:p>
            <a:pPr>
              <a:buNone/>
            </a:pPr>
            <a:r>
              <a:rPr lang="en-US" dirty="0" smtClean="0"/>
              <a:t>Exogenous Pathway [10]</a:t>
            </a:r>
            <a:endParaRPr lang="en-CA" dirty="0"/>
          </a:p>
        </p:txBody>
      </p:sp>
      <p:cxnSp>
        <p:nvCxnSpPr>
          <p:cNvPr id="10" name="Straight Connector 9"/>
          <p:cNvCxnSpPr/>
          <p:nvPr/>
        </p:nvCxnSpPr>
        <p:spPr>
          <a:xfrm>
            <a:off x="6400800" y="2286000"/>
            <a:ext cx="18288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a:off x="6400800" y="2743200"/>
            <a:ext cx="1828800" cy="1588"/>
          </a:xfrm>
          <a:prstGeom prst="line">
            <a:avLst/>
          </a:prstGeom>
        </p:spPr>
        <p:style>
          <a:lnRef idx="2">
            <a:schemeClr val="accent2"/>
          </a:lnRef>
          <a:fillRef idx="0">
            <a:schemeClr val="accent2"/>
          </a:fillRef>
          <a:effectRef idx="1">
            <a:schemeClr val="accent2"/>
          </a:effectRef>
          <a:fontRef idx="minor">
            <a:schemeClr val="tx1"/>
          </a:fontRef>
        </p:style>
      </p:cxnSp>
      <p:sp>
        <p:nvSpPr>
          <p:cNvPr id="12" name="Oval 11"/>
          <p:cNvSpPr/>
          <p:nvPr/>
        </p:nvSpPr>
        <p:spPr>
          <a:xfrm>
            <a:off x="6324600" y="2819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13" name="Oval 12"/>
          <p:cNvSpPr/>
          <p:nvPr/>
        </p:nvSpPr>
        <p:spPr>
          <a:xfrm>
            <a:off x="6553200" y="2819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14" name="Oval 13"/>
          <p:cNvSpPr/>
          <p:nvPr/>
        </p:nvSpPr>
        <p:spPr>
          <a:xfrm>
            <a:off x="6781800" y="2819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15" name="Oval 14"/>
          <p:cNvSpPr/>
          <p:nvPr/>
        </p:nvSpPr>
        <p:spPr>
          <a:xfrm>
            <a:off x="7010400" y="2819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16" name="Oval 15"/>
          <p:cNvSpPr/>
          <p:nvPr/>
        </p:nvSpPr>
        <p:spPr>
          <a:xfrm>
            <a:off x="7239000" y="2819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17" name="Oval 16"/>
          <p:cNvSpPr/>
          <p:nvPr/>
        </p:nvSpPr>
        <p:spPr>
          <a:xfrm>
            <a:off x="7467600" y="2819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18" name="Oval 17"/>
          <p:cNvSpPr/>
          <p:nvPr/>
        </p:nvSpPr>
        <p:spPr>
          <a:xfrm>
            <a:off x="7696200" y="2819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19" name="Oval 18"/>
          <p:cNvSpPr/>
          <p:nvPr/>
        </p:nvSpPr>
        <p:spPr>
          <a:xfrm>
            <a:off x="7924800" y="2819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0" name="Oval 19"/>
          <p:cNvSpPr/>
          <p:nvPr/>
        </p:nvSpPr>
        <p:spPr>
          <a:xfrm>
            <a:off x="6324600" y="18288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1" name="Oval 20"/>
          <p:cNvSpPr/>
          <p:nvPr/>
        </p:nvSpPr>
        <p:spPr>
          <a:xfrm>
            <a:off x="6553200" y="18288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2" name="Oval 21"/>
          <p:cNvSpPr/>
          <p:nvPr/>
        </p:nvSpPr>
        <p:spPr>
          <a:xfrm>
            <a:off x="6781800" y="18288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3" name="Oval 22"/>
          <p:cNvSpPr/>
          <p:nvPr/>
        </p:nvSpPr>
        <p:spPr>
          <a:xfrm>
            <a:off x="7010400" y="18288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4" name="Oval 23"/>
          <p:cNvSpPr/>
          <p:nvPr/>
        </p:nvSpPr>
        <p:spPr>
          <a:xfrm>
            <a:off x="7239000" y="18288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5" name="Oval 24"/>
          <p:cNvSpPr/>
          <p:nvPr/>
        </p:nvSpPr>
        <p:spPr>
          <a:xfrm>
            <a:off x="7467600" y="18288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6" name="Oval 25"/>
          <p:cNvSpPr/>
          <p:nvPr/>
        </p:nvSpPr>
        <p:spPr>
          <a:xfrm>
            <a:off x="7696200" y="18288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7" name="Oval 26"/>
          <p:cNvSpPr/>
          <p:nvPr/>
        </p:nvSpPr>
        <p:spPr>
          <a:xfrm>
            <a:off x="7924800" y="18288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9" name="Oval 28"/>
          <p:cNvSpPr/>
          <p:nvPr/>
        </p:nvSpPr>
        <p:spPr>
          <a:xfrm>
            <a:off x="6324600" y="3048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0" name="Oval 29"/>
          <p:cNvSpPr/>
          <p:nvPr/>
        </p:nvSpPr>
        <p:spPr>
          <a:xfrm>
            <a:off x="6705600" y="3048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1" name="Oval 30"/>
          <p:cNvSpPr/>
          <p:nvPr/>
        </p:nvSpPr>
        <p:spPr>
          <a:xfrm>
            <a:off x="6858000" y="29718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2" name="Oval 31"/>
          <p:cNvSpPr/>
          <p:nvPr/>
        </p:nvSpPr>
        <p:spPr>
          <a:xfrm>
            <a:off x="7086600" y="3048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3" name="Oval 32"/>
          <p:cNvSpPr/>
          <p:nvPr/>
        </p:nvSpPr>
        <p:spPr>
          <a:xfrm>
            <a:off x="7315200" y="28956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4" name="Oval 33"/>
          <p:cNvSpPr/>
          <p:nvPr/>
        </p:nvSpPr>
        <p:spPr>
          <a:xfrm>
            <a:off x="7620000" y="29718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5" name="Oval 34"/>
          <p:cNvSpPr/>
          <p:nvPr/>
        </p:nvSpPr>
        <p:spPr>
          <a:xfrm>
            <a:off x="7772400" y="3048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6" name="Oval 35"/>
          <p:cNvSpPr/>
          <p:nvPr/>
        </p:nvSpPr>
        <p:spPr>
          <a:xfrm>
            <a:off x="8001000" y="29718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7" name="Oval 36"/>
          <p:cNvSpPr/>
          <p:nvPr/>
        </p:nvSpPr>
        <p:spPr>
          <a:xfrm>
            <a:off x="6477000" y="20574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8" name="Oval 37"/>
          <p:cNvSpPr/>
          <p:nvPr/>
        </p:nvSpPr>
        <p:spPr>
          <a:xfrm>
            <a:off x="6629400" y="19812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9" name="Oval 38"/>
          <p:cNvSpPr/>
          <p:nvPr/>
        </p:nvSpPr>
        <p:spPr>
          <a:xfrm>
            <a:off x="6934200" y="20574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0" name="Oval 39"/>
          <p:cNvSpPr/>
          <p:nvPr/>
        </p:nvSpPr>
        <p:spPr>
          <a:xfrm>
            <a:off x="7162800" y="20574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1" name="Oval 40"/>
          <p:cNvSpPr/>
          <p:nvPr/>
        </p:nvSpPr>
        <p:spPr>
          <a:xfrm>
            <a:off x="7315200" y="19812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2" name="Oval 41"/>
          <p:cNvSpPr/>
          <p:nvPr/>
        </p:nvSpPr>
        <p:spPr>
          <a:xfrm>
            <a:off x="7620000" y="1905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3" name="Oval 42"/>
          <p:cNvSpPr/>
          <p:nvPr/>
        </p:nvSpPr>
        <p:spPr>
          <a:xfrm>
            <a:off x="7772400" y="19812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4" name="Oval 43"/>
          <p:cNvSpPr/>
          <p:nvPr/>
        </p:nvSpPr>
        <p:spPr>
          <a:xfrm>
            <a:off x="8001000" y="19812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5" name="Sun 44"/>
          <p:cNvSpPr/>
          <p:nvPr/>
        </p:nvSpPr>
        <p:spPr>
          <a:xfrm>
            <a:off x="6553200" y="2362200"/>
            <a:ext cx="152400" cy="228600"/>
          </a:xfrm>
          <a:prstGeom prst="sun">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7" name="Sun 46"/>
          <p:cNvSpPr/>
          <p:nvPr/>
        </p:nvSpPr>
        <p:spPr>
          <a:xfrm>
            <a:off x="6705600" y="2514600"/>
            <a:ext cx="152400" cy="228600"/>
          </a:xfrm>
          <a:prstGeom prst="sun">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8" name="Sun 47"/>
          <p:cNvSpPr/>
          <p:nvPr/>
        </p:nvSpPr>
        <p:spPr>
          <a:xfrm>
            <a:off x="7086600" y="2362200"/>
            <a:ext cx="152400" cy="228600"/>
          </a:xfrm>
          <a:prstGeom prst="sun">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9" name="Sun 48"/>
          <p:cNvSpPr/>
          <p:nvPr/>
        </p:nvSpPr>
        <p:spPr>
          <a:xfrm>
            <a:off x="7924800" y="2514600"/>
            <a:ext cx="152400" cy="228600"/>
          </a:xfrm>
          <a:prstGeom prst="sun">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51" name="Straight Connector 50"/>
          <p:cNvCxnSpPr>
            <a:stCxn id="52" idx="3"/>
            <a:endCxn id="45" idx="1"/>
          </p:cNvCxnSpPr>
          <p:nvPr/>
        </p:nvCxnSpPr>
        <p:spPr>
          <a:xfrm>
            <a:off x="6159831" y="2380566"/>
            <a:ext cx="393369" cy="95934"/>
          </a:xfrm>
          <a:prstGeom prst="line">
            <a:avLst/>
          </a:prstGeom>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5029200" y="2057400"/>
            <a:ext cx="1130631" cy="646331"/>
          </a:xfrm>
          <a:prstGeom prst="rect">
            <a:avLst/>
          </a:prstGeom>
          <a:noFill/>
        </p:spPr>
        <p:txBody>
          <a:bodyPr wrap="none" rtlCol="0">
            <a:spAutoFit/>
          </a:bodyPr>
          <a:lstStyle/>
          <a:p>
            <a:r>
              <a:rPr lang="en-US" dirty="0" smtClean="0"/>
              <a:t>Lipids are </a:t>
            </a:r>
          </a:p>
          <a:p>
            <a:r>
              <a:rPr lang="en-US" dirty="0" smtClean="0"/>
              <a:t>digested</a:t>
            </a:r>
          </a:p>
        </p:txBody>
      </p:sp>
      <p:cxnSp>
        <p:nvCxnSpPr>
          <p:cNvPr id="55" name="Straight Connector 54"/>
          <p:cNvCxnSpPr>
            <a:stCxn id="12" idx="1"/>
            <a:endCxn id="56" idx="3"/>
          </p:cNvCxnSpPr>
          <p:nvPr/>
        </p:nvCxnSpPr>
        <p:spPr>
          <a:xfrm rot="16200000" flipH="1" flipV="1">
            <a:off x="6200332" y="2847064"/>
            <a:ext cx="129614" cy="185878"/>
          </a:xfrm>
          <a:prstGeom prst="line">
            <a:avLst/>
          </a:prstGeom>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876800" y="2743200"/>
            <a:ext cx="1295400" cy="523220"/>
          </a:xfrm>
          <a:prstGeom prst="rect">
            <a:avLst/>
          </a:prstGeom>
          <a:noFill/>
        </p:spPr>
        <p:txBody>
          <a:bodyPr wrap="square" rtlCol="0">
            <a:spAutoFit/>
          </a:bodyPr>
          <a:lstStyle/>
          <a:p>
            <a:r>
              <a:rPr lang="en-US" sz="1400" dirty="0" smtClean="0"/>
              <a:t>Enterocytes (Epithelial Cell)</a:t>
            </a:r>
            <a:endParaRPr lang="en-CA" sz="1400" dirty="0"/>
          </a:p>
        </p:txBody>
      </p:sp>
      <p:cxnSp>
        <p:nvCxnSpPr>
          <p:cNvPr id="60" name="Straight Connector 59"/>
          <p:cNvCxnSpPr/>
          <p:nvPr/>
        </p:nvCxnSpPr>
        <p:spPr>
          <a:xfrm flipV="1">
            <a:off x="8077200" y="2362200"/>
            <a:ext cx="3810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8305800" y="1600200"/>
            <a:ext cx="914400" cy="738664"/>
          </a:xfrm>
          <a:prstGeom prst="rect">
            <a:avLst/>
          </a:prstGeom>
          <a:noFill/>
        </p:spPr>
        <p:txBody>
          <a:bodyPr wrap="square" rtlCol="0">
            <a:spAutoFit/>
          </a:bodyPr>
          <a:lstStyle/>
          <a:p>
            <a:r>
              <a:rPr lang="en-US" sz="1400" dirty="0" smtClean="0"/>
              <a:t>Small</a:t>
            </a:r>
          </a:p>
          <a:p>
            <a:r>
              <a:rPr lang="en-US" sz="1400" dirty="0" smtClean="0"/>
              <a:t>Intestine</a:t>
            </a:r>
          </a:p>
          <a:p>
            <a:r>
              <a:rPr lang="en-US" sz="1400" dirty="0" smtClean="0"/>
              <a:t>Lumen</a:t>
            </a:r>
            <a:endParaRPr lang="en-CA" sz="1400" dirty="0"/>
          </a:p>
        </p:txBody>
      </p:sp>
      <p:cxnSp>
        <p:nvCxnSpPr>
          <p:cNvPr id="64" name="Straight Arrow Connector 63"/>
          <p:cNvCxnSpPr>
            <a:stCxn id="48" idx="2"/>
            <a:endCxn id="65" idx="0"/>
          </p:cNvCxnSpPr>
          <p:nvPr/>
        </p:nvCxnSpPr>
        <p:spPr>
          <a:xfrm rot="5400000">
            <a:off x="6819900" y="2933700"/>
            <a:ext cx="6858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65" name="Sun 64"/>
          <p:cNvSpPr/>
          <p:nvPr/>
        </p:nvSpPr>
        <p:spPr>
          <a:xfrm>
            <a:off x="7086600" y="3276600"/>
            <a:ext cx="152400" cy="228600"/>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67" name="Straight Connector 66"/>
          <p:cNvCxnSpPr>
            <a:stCxn id="70" idx="1"/>
            <a:endCxn id="65" idx="2"/>
          </p:cNvCxnSpPr>
          <p:nvPr/>
        </p:nvCxnSpPr>
        <p:spPr>
          <a:xfrm rot="10800000">
            <a:off x="7162800" y="3505200"/>
            <a:ext cx="421158" cy="432376"/>
          </a:xfrm>
          <a:prstGeom prst="line">
            <a:avLst/>
          </a:prstGeom>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7583958" y="3352800"/>
            <a:ext cx="1672253" cy="1169551"/>
          </a:xfrm>
          <a:prstGeom prst="rect">
            <a:avLst/>
          </a:prstGeom>
          <a:noFill/>
        </p:spPr>
        <p:txBody>
          <a:bodyPr wrap="none" rtlCol="0">
            <a:spAutoFit/>
          </a:bodyPr>
          <a:lstStyle/>
          <a:p>
            <a:r>
              <a:rPr lang="en-US" sz="1400" dirty="0" smtClean="0"/>
              <a:t>Lipid assembled </a:t>
            </a:r>
          </a:p>
          <a:p>
            <a:r>
              <a:rPr lang="en-US" sz="1400" dirty="0" smtClean="0"/>
              <a:t>with apolipoprotein </a:t>
            </a:r>
          </a:p>
          <a:p>
            <a:r>
              <a:rPr lang="en-US" sz="1400" dirty="0" smtClean="0"/>
              <a:t>B-48 into nascent</a:t>
            </a:r>
          </a:p>
          <a:p>
            <a:r>
              <a:rPr lang="en-US" sz="1400" dirty="0" smtClean="0"/>
              <a:t>chylomicrons</a:t>
            </a:r>
          </a:p>
          <a:p>
            <a:endParaRPr lang="en-US" sz="1400" dirty="0" smtClean="0"/>
          </a:p>
        </p:txBody>
      </p:sp>
      <p:cxnSp>
        <p:nvCxnSpPr>
          <p:cNvPr id="82" name="Straight Connector 81"/>
          <p:cNvCxnSpPr>
            <a:stCxn id="83" idx="0"/>
          </p:cNvCxnSpPr>
          <p:nvPr/>
        </p:nvCxnSpPr>
        <p:spPr>
          <a:xfrm rot="5400000" flipH="1" flipV="1">
            <a:off x="6556237" y="3584438"/>
            <a:ext cx="228600" cy="70125"/>
          </a:xfrm>
          <a:prstGeom prst="line">
            <a:avLst/>
          </a:prstGeom>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6096000" y="3733800"/>
            <a:ext cx="1078950" cy="584775"/>
          </a:xfrm>
          <a:prstGeom prst="rect">
            <a:avLst/>
          </a:prstGeom>
          <a:noFill/>
        </p:spPr>
        <p:txBody>
          <a:bodyPr wrap="none" rtlCol="0">
            <a:spAutoFit/>
          </a:bodyPr>
          <a:lstStyle/>
          <a:p>
            <a:r>
              <a:rPr lang="en-US" sz="1600" dirty="0" smtClean="0"/>
              <a:t>Lymphatic </a:t>
            </a:r>
          </a:p>
          <a:p>
            <a:r>
              <a:rPr lang="en-US" sz="1600" dirty="0" smtClean="0"/>
              <a:t>Vessel</a:t>
            </a:r>
            <a:endParaRPr lang="en-CA" sz="1600" dirty="0"/>
          </a:p>
        </p:txBody>
      </p:sp>
      <p:cxnSp>
        <p:nvCxnSpPr>
          <p:cNvPr id="89" name="Straight Arrow Connector 88"/>
          <p:cNvCxnSpPr>
            <a:stCxn id="65" idx="1"/>
            <a:endCxn id="72" idx="1"/>
          </p:cNvCxnSpPr>
          <p:nvPr/>
        </p:nvCxnSpPr>
        <p:spPr>
          <a:xfrm rot="10800000">
            <a:off x="4800600" y="3390900"/>
            <a:ext cx="22860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94" name="Straight Connector 93"/>
          <p:cNvCxnSpPr>
            <a:stCxn id="95" idx="0"/>
            <a:endCxn id="93188" idx="0"/>
          </p:cNvCxnSpPr>
          <p:nvPr/>
        </p:nvCxnSpPr>
        <p:spPr>
          <a:xfrm rot="5400000" flipH="1" flipV="1">
            <a:off x="3460056" y="3492789"/>
            <a:ext cx="145388" cy="184234"/>
          </a:xfrm>
          <a:prstGeom prst="line">
            <a:avLst/>
          </a:prstGeom>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3124200" y="3657600"/>
            <a:ext cx="632866" cy="369332"/>
          </a:xfrm>
          <a:prstGeom prst="rect">
            <a:avLst/>
          </a:prstGeom>
          <a:noFill/>
        </p:spPr>
        <p:txBody>
          <a:bodyPr wrap="none" rtlCol="0">
            <a:spAutoFit/>
          </a:bodyPr>
          <a:lstStyle/>
          <a:p>
            <a:r>
              <a:rPr lang="en-US" dirty="0" smtClean="0"/>
              <a:t>Liver</a:t>
            </a:r>
            <a:endParaRPr lang="en-CA" dirty="0"/>
          </a:p>
        </p:txBody>
      </p:sp>
      <p:sp>
        <p:nvSpPr>
          <p:cNvPr id="98" name="Sun 97"/>
          <p:cNvSpPr/>
          <p:nvPr/>
        </p:nvSpPr>
        <p:spPr>
          <a:xfrm>
            <a:off x="4572000" y="3276600"/>
            <a:ext cx="152400" cy="228600"/>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9" name="Sun 98"/>
          <p:cNvSpPr/>
          <p:nvPr/>
        </p:nvSpPr>
        <p:spPr>
          <a:xfrm>
            <a:off x="5867400" y="3276600"/>
            <a:ext cx="152400" cy="228600"/>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102" name="Straight Connector 101"/>
          <p:cNvCxnSpPr/>
          <p:nvPr/>
        </p:nvCxnSpPr>
        <p:spPr>
          <a:xfrm rot="10800000">
            <a:off x="4419600" y="4267202"/>
            <a:ext cx="304800" cy="76198"/>
          </a:xfrm>
          <a:prstGeom prst="line">
            <a:avLst/>
          </a:prstGeom>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4724400" y="4191000"/>
            <a:ext cx="1321772" cy="338554"/>
          </a:xfrm>
          <a:prstGeom prst="rect">
            <a:avLst/>
          </a:prstGeom>
          <a:noFill/>
        </p:spPr>
        <p:txBody>
          <a:bodyPr wrap="none" rtlCol="0">
            <a:spAutoFit/>
          </a:bodyPr>
          <a:lstStyle/>
          <a:p>
            <a:r>
              <a:rPr lang="en-US" sz="1600" dirty="0" smtClean="0"/>
              <a:t>Thoracic Duct</a:t>
            </a:r>
            <a:endParaRPr lang="en-CA" sz="1600" dirty="0"/>
          </a:p>
        </p:txBody>
      </p:sp>
      <p:cxnSp>
        <p:nvCxnSpPr>
          <p:cNvPr id="108" name="Shape 107"/>
          <p:cNvCxnSpPr>
            <a:stCxn id="98" idx="1"/>
          </p:cNvCxnSpPr>
          <p:nvPr/>
        </p:nvCxnSpPr>
        <p:spPr>
          <a:xfrm rot="10800000" flipV="1">
            <a:off x="4267200" y="3390900"/>
            <a:ext cx="304800" cy="495300"/>
          </a:xfrm>
          <a:prstGeom prst="curvedConnector2">
            <a:avLst/>
          </a:prstGeom>
          <a:ln>
            <a:solidFill>
              <a:schemeClr val="bg1"/>
            </a:solidFill>
            <a:tailEnd type="arrow"/>
          </a:ln>
        </p:spPr>
        <p:style>
          <a:lnRef idx="2">
            <a:schemeClr val="accent2"/>
          </a:lnRef>
          <a:fillRef idx="0">
            <a:schemeClr val="accent2"/>
          </a:fillRef>
          <a:effectRef idx="1">
            <a:schemeClr val="accent2"/>
          </a:effectRef>
          <a:fontRef idx="minor">
            <a:schemeClr val="tx1"/>
          </a:fontRef>
        </p:style>
      </p:cxnSp>
      <p:sp>
        <p:nvSpPr>
          <p:cNvPr id="109" name="Sun 108"/>
          <p:cNvSpPr/>
          <p:nvPr/>
        </p:nvSpPr>
        <p:spPr>
          <a:xfrm>
            <a:off x="4191000" y="4038600"/>
            <a:ext cx="152400" cy="228600"/>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110" name="Straight Arrow Connector 109"/>
          <p:cNvCxnSpPr/>
          <p:nvPr/>
        </p:nvCxnSpPr>
        <p:spPr>
          <a:xfrm rot="5400000">
            <a:off x="4039394" y="4571206"/>
            <a:ext cx="4572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4" name="Shape 113"/>
          <p:cNvCxnSpPr>
            <a:stCxn id="101" idx="3"/>
          </p:cNvCxnSpPr>
          <p:nvPr/>
        </p:nvCxnSpPr>
        <p:spPr>
          <a:xfrm rot="5400000">
            <a:off x="4057650" y="4857750"/>
            <a:ext cx="152400" cy="342900"/>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21" name="Straight Connector 120"/>
          <p:cNvCxnSpPr>
            <a:endCxn id="119" idx="1"/>
          </p:cNvCxnSpPr>
          <p:nvPr/>
        </p:nvCxnSpPr>
        <p:spPr>
          <a:xfrm rot="5400000" flipH="1" flipV="1">
            <a:off x="3867029" y="5505329"/>
            <a:ext cx="228843" cy="38100"/>
          </a:xfrm>
          <a:prstGeom prst="line">
            <a:avLst/>
          </a:prstGeom>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3124200" y="5562600"/>
            <a:ext cx="2243819" cy="584775"/>
          </a:xfrm>
          <a:prstGeom prst="rect">
            <a:avLst/>
          </a:prstGeom>
          <a:noFill/>
        </p:spPr>
        <p:txBody>
          <a:bodyPr wrap="none" rtlCol="0">
            <a:spAutoFit/>
          </a:bodyPr>
          <a:lstStyle/>
          <a:p>
            <a:r>
              <a:rPr lang="en-US" sz="1600" dirty="0" smtClean="0"/>
              <a:t>HDL donates </a:t>
            </a:r>
          </a:p>
          <a:p>
            <a:r>
              <a:rPr lang="en-US" sz="1600" dirty="0" smtClean="0"/>
              <a:t>Apolipoprotein C-II and E</a:t>
            </a:r>
            <a:endParaRPr lang="en-CA" sz="1600" dirty="0"/>
          </a:p>
        </p:txBody>
      </p:sp>
      <p:cxnSp>
        <p:nvCxnSpPr>
          <p:cNvPr id="125" name="Straight Arrow Connector 124"/>
          <p:cNvCxnSpPr/>
          <p:nvPr/>
        </p:nvCxnSpPr>
        <p:spPr>
          <a:xfrm rot="10800000">
            <a:off x="3124201" y="5105400"/>
            <a:ext cx="6096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28" name="Sun 127"/>
          <p:cNvSpPr/>
          <p:nvPr/>
        </p:nvSpPr>
        <p:spPr>
          <a:xfrm>
            <a:off x="2971800" y="5029200"/>
            <a:ext cx="152400" cy="228600"/>
          </a:xfrm>
          <a:prstGeom prst="su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129" name="Straight Connector 128"/>
          <p:cNvCxnSpPr/>
          <p:nvPr/>
        </p:nvCxnSpPr>
        <p:spPr>
          <a:xfrm rot="5400000">
            <a:off x="3009901" y="4762501"/>
            <a:ext cx="304798"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2438400" y="4343400"/>
            <a:ext cx="1682833" cy="523220"/>
          </a:xfrm>
          <a:prstGeom prst="rect">
            <a:avLst/>
          </a:prstGeom>
          <a:noFill/>
        </p:spPr>
        <p:txBody>
          <a:bodyPr wrap="none" rtlCol="0">
            <a:spAutoFit/>
          </a:bodyPr>
          <a:lstStyle/>
          <a:p>
            <a:r>
              <a:rPr lang="en-US" sz="1400" dirty="0" smtClean="0"/>
              <a:t>Mature Chylomicron</a:t>
            </a:r>
          </a:p>
          <a:p>
            <a:r>
              <a:rPr lang="en-US" sz="1400" dirty="0" smtClean="0"/>
              <a:t>	formed</a:t>
            </a:r>
            <a:endParaRPr lang="en-CA" sz="1400" dirty="0"/>
          </a:p>
        </p:txBody>
      </p:sp>
      <p:cxnSp>
        <p:nvCxnSpPr>
          <p:cNvPr id="143" name="Straight Arrow Connector 142"/>
          <p:cNvCxnSpPr/>
          <p:nvPr/>
        </p:nvCxnSpPr>
        <p:spPr>
          <a:xfrm rot="10800000">
            <a:off x="1676400" y="5105400"/>
            <a:ext cx="11430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45" name="Sun 144"/>
          <p:cNvSpPr/>
          <p:nvPr/>
        </p:nvSpPr>
        <p:spPr>
          <a:xfrm>
            <a:off x="1524000" y="4953000"/>
            <a:ext cx="152400" cy="228600"/>
          </a:xfrm>
          <a:prstGeom prst="su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55" name="TextBox 154"/>
          <p:cNvSpPr txBox="1"/>
          <p:nvPr/>
        </p:nvSpPr>
        <p:spPr>
          <a:xfrm>
            <a:off x="990600" y="3810000"/>
            <a:ext cx="1702069" cy="738664"/>
          </a:xfrm>
          <a:prstGeom prst="rect">
            <a:avLst/>
          </a:prstGeom>
          <a:noFill/>
        </p:spPr>
        <p:txBody>
          <a:bodyPr wrap="none" rtlCol="0">
            <a:spAutoFit/>
          </a:bodyPr>
          <a:lstStyle/>
          <a:p>
            <a:r>
              <a:rPr lang="en-US" sz="1400" dirty="0" smtClean="0"/>
              <a:t>Mature chylomicron </a:t>
            </a:r>
          </a:p>
          <a:p>
            <a:r>
              <a:rPr lang="en-US" sz="1400" dirty="0" smtClean="0"/>
              <a:t>activate lipoprotein</a:t>
            </a:r>
          </a:p>
          <a:p>
            <a:r>
              <a:rPr lang="en-US" sz="1400" dirty="0" smtClean="0"/>
              <a:t>Lipase (LPL)</a:t>
            </a:r>
            <a:endParaRPr lang="en-CA" sz="1400" dirty="0"/>
          </a:p>
        </p:txBody>
      </p:sp>
      <p:sp>
        <p:nvSpPr>
          <p:cNvPr id="162" name="Sun 161"/>
          <p:cNvSpPr/>
          <p:nvPr/>
        </p:nvSpPr>
        <p:spPr>
          <a:xfrm>
            <a:off x="2819400" y="5257800"/>
            <a:ext cx="152400" cy="228600"/>
          </a:xfrm>
          <a:prstGeom prst="su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63" name="Sun 162"/>
          <p:cNvSpPr/>
          <p:nvPr/>
        </p:nvSpPr>
        <p:spPr>
          <a:xfrm>
            <a:off x="2362200" y="5181600"/>
            <a:ext cx="152400" cy="228600"/>
          </a:xfrm>
          <a:prstGeom prst="su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74" name="Cloud 173"/>
          <p:cNvSpPr/>
          <p:nvPr/>
        </p:nvSpPr>
        <p:spPr>
          <a:xfrm>
            <a:off x="1447800" y="48006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5" name="Cloud 174"/>
          <p:cNvSpPr/>
          <p:nvPr/>
        </p:nvSpPr>
        <p:spPr>
          <a:xfrm>
            <a:off x="1219200" y="48006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6" name="Cloud 175"/>
          <p:cNvSpPr/>
          <p:nvPr/>
        </p:nvSpPr>
        <p:spPr>
          <a:xfrm>
            <a:off x="990600" y="48006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7" name="Cloud 176"/>
          <p:cNvSpPr/>
          <p:nvPr/>
        </p:nvSpPr>
        <p:spPr>
          <a:xfrm>
            <a:off x="1600200" y="53340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8" name="Cloud 177"/>
          <p:cNvSpPr/>
          <p:nvPr/>
        </p:nvSpPr>
        <p:spPr>
          <a:xfrm>
            <a:off x="1371600" y="53340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9" name="Cloud 178"/>
          <p:cNvSpPr/>
          <p:nvPr/>
        </p:nvSpPr>
        <p:spPr>
          <a:xfrm>
            <a:off x="1143000" y="53340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cxnSp>
        <p:nvCxnSpPr>
          <p:cNvPr id="180" name="Straight Connector 179"/>
          <p:cNvCxnSpPr>
            <a:stCxn id="174" idx="3"/>
            <a:endCxn id="155" idx="2"/>
          </p:cNvCxnSpPr>
          <p:nvPr/>
        </p:nvCxnSpPr>
        <p:spPr>
          <a:xfrm rot="5400000" flipH="1" flipV="1">
            <a:off x="1569364" y="4541400"/>
            <a:ext cx="265006" cy="279535"/>
          </a:xfrm>
          <a:prstGeom prst="line">
            <a:avLst/>
          </a:prstGeom>
        </p:spPr>
        <p:style>
          <a:lnRef idx="1">
            <a:schemeClr val="accent1"/>
          </a:lnRef>
          <a:fillRef idx="0">
            <a:schemeClr val="accent1"/>
          </a:fillRef>
          <a:effectRef idx="0">
            <a:schemeClr val="accent1"/>
          </a:effectRef>
          <a:fontRef idx="minor">
            <a:schemeClr val="tx1"/>
          </a:fontRef>
        </p:style>
      </p:cxnSp>
      <p:sp>
        <p:nvSpPr>
          <p:cNvPr id="119" name="Cloud 118"/>
          <p:cNvSpPr/>
          <p:nvPr/>
        </p:nvSpPr>
        <p:spPr>
          <a:xfrm>
            <a:off x="3886200" y="5181600"/>
            <a:ext cx="228600" cy="228600"/>
          </a:xfrm>
          <a:prstGeom prst="cloud">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CA"/>
          </a:p>
        </p:txBody>
      </p:sp>
      <p:sp>
        <p:nvSpPr>
          <p:cNvPr id="118" name="Sun 117"/>
          <p:cNvSpPr/>
          <p:nvPr/>
        </p:nvSpPr>
        <p:spPr>
          <a:xfrm>
            <a:off x="3810000" y="5029200"/>
            <a:ext cx="152400" cy="228600"/>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84" name="TextBox 183"/>
          <p:cNvSpPr txBox="1"/>
          <p:nvPr/>
        </p:nvSpPr>
        <p:spPr>
          <a:xfrm>
            <a:off x="152400" y="2743200"/>
            <a:ext cx="2895600" cy="1169551"/>
          </a:xfrm>
          <a:prstGeom prst="rect">
            <a:avLst/>
          </a:prstGeom>
          <a:noFill/>
        </p:spPr>
        <p:txBody>
          <a:bodyPr wrap="square" rtlCol="0">
            <a:spAutoFit/>
          </a:bodyPr>
          <a:lstStyle/>
          <a:p>
            <a:r>
              <a:rPr lang="en-US" sz="1400" dirty="0" smtClean="0"/>
              <a:t>LPL catalyzes a hydrolysis reaction, releasing glycerol and fatty acids from the chylomicrons. Glycerol and fatty acids can be absorbed by the tissue .</a:t>
            </a:r>
            <a:endParaRPr lang="en-CA" sz="1400" dirty="0"/>
          </a:p>
        </p:txBody>
      </p:sp>
      <p:sp>
        <p:nvSpPr>
          <p:cNvPr id="189" name="Teardrop 188"/>
          <p:cNvSpPr/>
          <p:nvPr/>
        </p:nvSpPr>
        <p:spPr>
          <a:xfrm flipH="1">
            <a:off x="609600" y="5105400"/>
            <a:ext cx="76200" cy="152400"/>
          </a:xfrm>
          <a:prstGeom prst="teardrop">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90" name="Rectangle 189"/>
          <p:cNvSpPr/>
          <p:nvPr/>
        </p:nvSpPr>
        <p:spPr>
          <a:xfrm rot="5400000">
            <a:off x="152400" y="5867400"/>
            <a:ext cx="990600" cy="228600"/>
          </a:xfrm>
          <a:prstGeom prst="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cxnSp>
        <p:nvCxnSpPr>
          <p:cNvPr id="192" name="Straight Connector 191"/>
          <p:cNvCxnSpPr>
            <a:endCxn id="195" idx="1"/>
          </p:cNvCxnSpPr>
          <p:nvPr/>
        </p:nvCxnSpPr>
        <p:spPr>
          <a:xfrm rot="5400000" flipH="1" flipV="1">
            <a:off x="832620" y="5545862"/>
            <a:ext cx="327118" cy="11159"/>
          </a:xfrm>
          <a:prstGeom prst="line">
            <a:avLst/>
          </a:prstGeom>
        </p:spPr>
        <p:style>
          <a:lnRef idx="1">
            <a:schemeClr val="accent1"/>
          </a:lnRef>
          <a:fillRef idx="0">
            <a:schemeClr val="accent1"/>
          </a:fillRef>
          <a:effectRef idx="0">
            <a:schemeClr val="accent1"/>
          </a:effectRef>
          <a:fontRef idx="minor">
            <a:schemeClr val="tx1"/>
          </a:fontRef>
        </p:style>
      </p:cxnSp>
      <p:sp>
        <p:nvSpPr>
          <p:cNvPr id="193" name="TextBox 192"/>
          <p:cNvSpPr txBox="1"/>
          <p:nvPr/>
        </p:nvSpPr>
        <p:spPr>
          <a:xfrm>
            <a:off x="838200" y="5715000"/>
            <a:ext cx="1077731" cy="523220"/>
          </a:xfrm>
          <a:prstGeom prst="rect">
            <a:avLst/>
          </a:prstGeom>
          <a:noFill/>
        </p:spPr>
        <p:txBody>
          <a:bodyPr wrap="none" rtlCol="0">
            <a:spAutoFit/>
          </a:bodyPr>
          <a:lstStyle/>
          <a:p>
            <a:r>
              <a:rPr lang="en-US" sz="1400" dirty="0" smtClean="0"/>
              <a:t>Remnant</a:t>
            </a:r>
          </a:p>
          <a:p>
            <a:r>
              <a:rPr lang="en-US" sz="1400" dirty="0" smtClean="0"/>
              <a:t>chylomicron</a:t>
            </a:r>
            <a:endParaRPr lang="en-CA" sz="1400" dirty="0"/>
          </a:p>
        </p:txBody>
      </p:sp>
      <p:sp>
        <p:nvSpPr>
          <p:cNvPr id="195" name="Teardrop 194"/>
          <p:cNvSpPr/>
          <p:nvPr/>
        </p:nvSpPr>
        <p:spPr>
          <a:xfrm flipH="1">
            <a:off x="990600" y="5257800"/>
            <a:ext cx="76200" cy="152400"/>
          </a:xfrm>
          <a:prstGeom prst="teardrop">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cxnSp>
        <p:nvCxnSpPr>
          <p:cNvPr id="197" name="Curved Connector 196"/>
          <p:cNvCxnSpPr>
            <a:endCxn id="195" idx="5"/>
          </p:cNvCxnSpPr>
          <p:nvPr/>
        </p:nvCxnSpPr>
        <p:spPr>
          <a:xfrm rot="10800000" flipV="1">
            <a:off x="1055642" y="4953000"/>
            <a:ext cx="544559" cy="327118"/>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9" name="Straight Arrow Connector 208"/>
          <p:cNvCxnSpPr/>
          <p:nvPr/>
        </p:nvCxnSpPr>
        <p:spPr>
          <a:xfrm rot="5400000">
            <a:off x="115094" y="5828506"/>
            <a:ext cx="9906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12" name="TextBox 211"/>
          <p:cNvSpPr txBox="1"/>
          <p:nvPr/>
        </p:nvSpPr>
        <p:spPr>
          <a:xfrm>
            <a:off x="152400" y="6488668"/>
            <a:ext cx="9046131" cy="323165"/>
          </a:xfrm>
          <a:prstGeom prst="rect">
            <a:avLst/>
          </a:prstGeom>
          <a:noFill/>
        </p:spPr>
        <p:txBody>
          <a:bodyPr wrap="none" rtlCol="0">
            <a:spAutoFit/>
          </a:bodyPr>
          <a:lstStyle/>
          <a:p>
            <a:r>
              <a:rPr lang="en-US" sz="1500" dirty="0" smtClean="0"/>
              <a:t>Remnants are endocytosed and hydrolyzed within lysosomes. This also releases glycerol and fatty acids in the cell.</a:t>
            </a:r>
            <a:endParaRPr lang="en-CA" sz="1500" dirty="0"/>
          </a:p>
        </p:txBody>
      </p:sp>
      <p:sp>
        <p:nvSpPr>
          <p:cNvPr id="216" name="Oval 215"/>
          <p:cNvSpPr/>
          <p:nvPr/>
        </p:nvSpPr>
        <p:spPr>
          <a:xfrm>
            <a:off x="5638800" y="15240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1</a:t>
            </a:r>
            <a:endParaRPr lang="en-CA" b="1" dirty="0"/>
          </a:p>
        </p:txBody>
      </p:sp>
      <p:sp>
        <p:nvSpPr>
          <p:cNvPr id="217" name="Oval 216"/>
          <p:cNvSpPr/>
          <p:nvPr/>
        </p:nvSpPr>
        <p:spPr>
          <a:xfrm>
            <a:off x="8382000" y="27432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2</a:t>
            </a:r>
            <a:endParaRPr lang="en-CA" b="1" dirty="0"/>
          </a:p>
        </p:txBody>
      </p:sp>
      <p:sp>
        <p:nvSpPr>
          <p:cNvPr id="218" name="Oval 217"/>
          <p:cNvSpPr/>
          <p:nvPr/>
        </p:nvSpPr>
        <p:spPr>
          <a:xfrm>
            <a:off x="4495800" y="52578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3</a:t>
            </a:r>
            <a:endParaRPr lang="en-CA" b="1" dirty="0"/>
          </a:p>
        </p:txBody>
      </p:sp>
      <p:sp>
        <p:nvSpPr>
          <p:cNvPr id="219" name="Oval 218"/>
          <p:cNvSpPr/>
          <p:nvPr/>
        </p:nvSpPr>
        <p:spPr>
          <a:xfrm>
            <a:off x="609600" y="41148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4</a:t>
            </a:r>
            <a:endParaRPr lang="en-CA" b="1" dirty="0"/>
          </a:p>
        </p:txBody>
      </p:sp>
      <p:sp>
        <p:nvSpPr>
          <p:cNvPr id="220" name="Oval 219"/>
          <p:cNvSpPr/>
          <p:nvPr/>
        </p:nvSpPr>
        <p:spPr>
          <a:xfrm>
            <a:off x="76200" y="59436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5</a:t>
            </a:r>
            <a:endParaRPr lang="en-CA" b="1" dirty="0"/>
          </a:p>
        </p:txBody>
      </p:sp>
      <p:cxnSp>
        <p:nvCxnSpPr>
          <p:cNvPr id="246" name="Straight Connector 245"/>
          <p:cNvCxnSpPr/>
          <p:nvPr/>
        </p:nvCxnSpPr>
        <p:spPr>
          <a:xfrm rot="10800000" flipV="1">
            <a:off x="4267200" y="4952998"/>
            <a:ext cx="381002" cy="304801"/>
          </a:xfrm>
          <a:prstGeom prst="line">
            <a:avLst/>
          </a:prstGeom>
        </p:spPr>
        <p:style>
          <a:lnRef idx="1">
            <a:schemeClr val="accent1"/>
          </a:lnRef>
          <a:fillRef idx="0">
            <a:schemeClr val="accent1"/>
          </a:fillRef>
          <a:effectRef idx="0">
            <a:schemeClr val="accent1"/>
          </a:effectRef>
          <a:fontRef idx="minor">
            <a:schemeClr val="tx1"/>
          </a:fontRef>
        </p:style>
      </p:cxnSp>
      <p:sp>
        <p:nvSpPr>
          <p:cNvPr id="249" name="TextBox 248"/>
          <p:cNvSpPr txBox="1"/>
          <p:nvPr/>
        </p:nvSpPr>
        <p:spPr>
          <a:xfrm>
            <a:off x="4648200" y="4724400"/>
            <a:ext cx="1312090" cy="338554"/>
          </a:xfrm>
          <a:prstGeom prst="rect">
            <a:avLst/>
          </a:prstGeom>
          <a:noFill/>
        </p:spPr>
        <p:txBody>
          <a:bodyPr wrap="none" rtlCol="0">
            <a:spAutoFit/>
          </a:bodyPr>
          <a:lstStyle/>
          <a:p>
            <a:r>
              <a:rPr lang="en-US" sz="1600" dirty="0" smtClean="0"/>
              <a:t>Blood Stream</a:t>
            </a:r>
            <a:endParaRPr lang="en-CA" sz="1600" dirty="0"/>
          </a:p>
        </p:txBody>
      </p:sp>
      <p:sp>
        <p:nvSpPr>
          <p:cNvPr id="107" name="TextBox 106"/>
          <p:cNvSpPr txBox="1"/>
          <p:nvPr/>
        </p:nvSpPr>
        <p:spPr>
          <a:xfrm>
            <a:off x="5889069" y="5638800"/>
            <a:ext cx="3254931" cy="784830"/>
          </a:xfrm>
          <a:prstGeom prst="rect">
            <a:avLst/>
          </a:prstGeom>
          <a:noFill/>
        </p:spPr>
        <p:txBody>
          <a:bodyPr wrap="square" rtlCol="0">
            <a:spAutoFit/>
          </a:bodyPr>
          <a:lstStyle/>
          <a:p>
            <a:r>
              <a:rPr lang="en-US" sz="1500" dirty="0" err="1" smtClean="0"/>
              <a:t>ApoC</a:t>
            </a:r>
            <a:r>
              <a:rPr lang="en-US" sz="1500" dirty="0" smtClean="0"/>
              <a:t> can only bind to receptors found</a:t>
            </a:r>
          </a:p>
          <a:p>
            <a:r>
              <a:rPr lang="en-US" sz="1500" dirty="0" smtClean="0"/>
              <a:t>on adipose tissue while </a:t>
            </a:r>
            <a:r>
              <a:rPr lang="en-US" sz="1500" dirty="0" err="1" smtClean="0"/>
              <a:t>ApoE</a:t>
            </a:r>
            <a:r>
              <a:rPr lang="en-US" sz="1500" dirty="0" smtClean="0"/>
              <a:t> can only</a:t>
            </a:r>
          </a:p>
          <a:p>
            <a:r>
              <a:rPr lang="en-US" sz="1500" dirty="0" smtClean="0"/>
              <a:t>bind to receptors on hepatocytes.</a:t>
            </a:r>
            <a:endParaRPr lang="en-CA"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51"/>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5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17"/>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70"/>
                                        </p:tgtEl>
                                        <p:attrNameLst>
                                          <p:attrName>style.visibility</p:attrName>
                                        </p:attrNameLst>
                                      </p:cBhvr>
                                      <p:to>
                                        <p:strVal val="visible"/>
                                      </p:to>
                                    </p:set>
                                  </p:childTnLst>
                                </p:cTn>
                              </p:par>
                              <p:par>
                                <p:cTn id="19" presetID="3" presetClass="entr" presetSubtype="10" fill="hold" nodeType="withEffect">
                                  <p:stCondLst>
                                    <p:cond delay="0"/>
                                  </p:stCondLst>
                                  <p:childTnLst>
                                    <p:set>
                                      <p:cBhvr>
                                        <p:cTn id="20" dur="1" fill="hold">
                                          <p:stCondLst>
                                            <p:cond delay="0"/>
                                          </p:stCondLst>
                                        </p:cTn>
                                        <p:tgtEl>
                                          <p:spTgt spid="67"/>
                                        </p:tgtEl>
                                        <p:attrNameLst>
                                          <p:attrName>style.visibility</p:attrName>
                                        </p:attrNameLst>
                                      </p:cBhvr>
                                      <p:to>
                                        <p:strVal val="visible"/>
                                      </p:to>
                                    </p:set>
                                    <p:animEffect transition="in" filter="blinds(horizontal)">
                                      <p:cBhvr>
                                        <p:cTn id="21" dur="500"/>
                                        <p:tgtEl>
                                          <p:spTgt spid="6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18"/>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12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9"/>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155"/>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8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8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20"/>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12"/>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70" grpId="0"/>
      <p:bldP spid="122" grpId="0"/>
      <p:bldP spid="133" grpId="0"/>
      <p:bldP spid="155" grpId="0"/>
      <p:bldP spid="184" grpId="0"/>
      <p:bldP spid="212" grpId="0"/>
      <p:bldP spid="216" grpId="0" animBg="1"/>
      <p:bldP spid="217" grpId="0" animBg="1"/>
      <p:bldP spid="218" grpId="0" animBg="1"/>
      <p:bldP spid="219" grpId="0" animBg="1"/>
      <p:bldP spid="220" grpId="0" animBg="1"/>
      <p:bldP spid="10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p:cNvSpPr/>
          <p:nvPr/>
        </p:nvSpPr>
        <p:spPr>
          <a:xfrm rot="5400000">
            <a:off x="6781800" y="3581400"/>
            <a:ext cx="990600" cy="228600"/>
          </a:xfrm>
          <a:prstGeom prst="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pic>
        <p:nvPicPr>
          <p:cNvPr id="93188" name="Picture 4" descr="http://www.epidemic.org/theFacts/essentials/images/liverDiagram1.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rot="14572531" flipH="1">
            <a:off x="6259710" y="1893638"/>
            <a:ext cx="1721171" cy="1176672"/>
          </a:xfrm>
          <a:prstGeom prst="rect">
            <a:avLst/>
          </a:prstGeom>
          <a:noFill/>
        </p:spPr>
      </p:pic>
      <p:sp>
        <p:nvSpPr>
          <p:cNvPr id="2" name="Title 1"/>
          <p:cNvSpPr>
            <a:spLocks noGrp="1"/>
          </p:cNvSpPr>
          <p:nvPr>
            <p:ph type="title"/>
          </p:nvPr>
        </p:nvSpPr>
        <p:spPr/>
        <p:txBody>
          <a:bodyPr/>
          <a:lstStyle/>
          <a:p>
            <a:r>
              <a:rPr lang="en-US" dirty="0" smtClean="0"/>
              <a:t>Part I: An Overview of Lipoproteins</a:t>
            </a:r>
            <a:endParaRPr lang="en-CA" dirty="0"/>
          </a:p>
        </p:txBody>
      </p:sp>
      <p:sp>
        <p:nvSpPr>
          <p:cNvPr id="3" name="Text Placeholder 2"/>
          <p:cNvSpPr>
            <a:spLocks noGrp="1"/>
          </p:cNvSpPr>
          <p:nvPr>
            <p:ph type="body" idx="1"/>
          </p:nvPr>
        </p:nvSpPr>
        <p:spPr/>
        <p:txBody>
          <a:bodyPr/>
          <a:lstStyle/>
          <a:p>
            <a:r>
              <a:rPr lang="en-US" dirty="0" smtClean="0">
                <a:solidFill>
                  <a:srgbClr val="002060"/>
                </a:solidFill>
              </a:rPr>
              <a:t>Lipoprotein Metabolism</a:t>
            </a:r>
          </a:p>
        </p:txBody>
      </p:sp>
      <p:sp>
        <p:nvSpPr>
          <p:cNvPr id="8" name="Content Placeholder 7"/>
          <p:cNvSpPr>
            <a:spLocks noGrp="1"/>
          </p:cNvSpPr>
          <p:nvPr>
            <p:ph sz="half" idx="2"/>
          </p:nvPr>
        </p:nvSpPr>
        <p:spPr/>
        <p:txBody>
          <a:bodyPr/>
          <a:lstStyle/>
          <a:p>
            <a:pPr>
              <a:buNone/>
            </a:pPr>
            <a:r>
              <a:rPr lang="en-US" dirty="0" smtClean="0"/>
              <a:t>Endogenous Pathway [10]</a:t>
            </a:r>
            <a:endParaRPr lang="en-CA" dirty="0"/>
          </a:p>
        </p:txBody>
      </p:sp>
      <p:sp>
        <p:nvSpPr>
          <p:cNvPr id="95" name="TextBox 94"/>
          <p:cNvSpPr txBox="1"/>
          <p:nvPr/>
        </p:nvSpPr>
        <p:spPr>
          <a:xfrm>
            <a:off x="5867400" y="2362200"/>
            <a:ext cx="632866" cy="369332"/>
          </a:xfrm>
          <a:prstGeom prst="rect">
            <a:avLst/>
          </a:prstGeom>
          <a:noFill/>
        </p:spPr>
        <p:txBody>
          <a:bodyPr wrap="none" rtlCol="0">
            <a:spAutoFit/>
          </a:bodyPr>
          <a:lstStyle/>
          <a:p>
            <a:r>
              <a:rPr lang="en-US" dirty="0" smtClean="0"/>
              <a:t>Liver</a:t>
            </a:r>
            <a:endParaRPr lang="en-CA" dirty="0"/>
          </a:p>
        </p:txBody>
      </p:sp>
      <p:cxnSp>
        <p:nvCxnSpPr>
          <p:cNvPr id="102" name="Straight Connector 101"/>
          <p:cNvCxnSpPr/>
          <p:nvPr/>
        </p:nvCxnSpPr>
        <p:spPr>
          <a:xfrm rot="10800000">
            <a:off x="6324600" y="4191002"/>
            <a:ext cx="304800" cy="76198"/>
          </a:xfrm>
          <a:prstGeom prst="line">
            <a:avLst/>
          </a:prstGeom>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5715000" y="3657600"/>
            <a:ext cx="1321772" cy="338554"/>
          </a:xfrm>
          <a:prstGeom prst="rect">
            <a:avLst/>
          </a:prstGeom>
          <a:noFill/>
        </p:spPr>
        <p:txBody>
          <a:bodyPr wrap="none" rtlCol="0">
            <a:spAutoFit/>
          </a:bodyPr>
          <a:lstStyle/>
          <a:p>
            <a:r>
              <a:rPr lang="en-US" sz="1600" dirty="0" smtClean="0"/>
              <a:t>Thoracic Duct</a:t>
            </a:r>
            <a:endParaRPr lang="en-CA" sz="1600" dirty="0"/>
          </a:p>
        </p:txBody>
      </p:sp>
      <p:cxnSp>
        <p:nvCxnSpPr>
          <p:cNvPr id="108" name="Shape 107"/>
          <p:cNvCxnSpPr/>
          <p:nvPr/>
        </p:nvCxnSpPr>
        <p:spPr>
          <a:xfrm rot="10800000" flipV="1">
            <a:off x="7239000" y="2781300"/>
            <a:ext cx="304800" cy="495300"/>
          </a:xfrm>
          <a:prstGeom prst="curvedConnector2">
            <a:avLst/>
          </a:prstGeom>
          <a:ln>
            <a:solidFill>
              <a:schemeClr val="bg1"/>
            </a:solidFill>
            <a:tailEnd type="arrow"/>
          </a:ln>
        </p:spPr>
        <p:style>
          <a:lnRef idx="2">
            <a:schemeClr val="accent2"/>
          </a:lnRef>
          <a:fillRef idx="0">
            <a:schemeClr val="accent2"/>
          </a:fillRef>
          <a:effectRef idx="1">
            <a:schemeClr val="accent2"/>
          </a:effectRef>
          <a:fontRef idx="minor">
            <a:schemeClr val="tx1"/>
          </a:fontRef>
        </p:style>
      </p:cxnSp>
      <p:sp>
        <p:nvSpPr>
          <p:cNvPr id="109" name="Sun 108"/>
          <p:cNvSpPr/>
          <p:nvPr/>
        </p:nvSpPr>
        <p:spPr>
          <a:xfrm>
            <a:off x="7162800" y="3276600"/>
            <a:ext cx="152400" cy="228600"/>
          </a:xfrm>
          <a:prstGeom prst="sun">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110" name="Straight Arrow Connector 109"/>
          <p:cNvCxnSpPr/>
          <p:nvPr/>
        </p:nvCxnSpPr>
        <p:spPr>
          <a:xfrm rot="5400000">
            <a:off x="5944394" y="4495006"/>
            <a:ext cx="4572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12" name="TextBox 111"/>
          <p:cNvSpPr txBox="1"/>
          <p:nvPr/>
        </p:nvSpPr>
        <p:spPr>
          <a:xfrm>
            <a:off x="7467600" y="3962400"/>
            <a:ext cx="1379737" cy="369332"/>
          </a:xfrm>
          <a:prstGeom prst="rect">
            <a:avLst/>
          </a:prstGeom>
          <a:noFill/>
        </p:spPr>
        <p:txBody>
          <a:bodyPr wrap="none" rtlCol="0">
            <a:spAutoFit/>
          </a:bodyPr>
          <a:lstStyle/>
          <a:p>
            <a:r>
              <a:rPr lang="en-US" dirty="0" smtClean="0"/>
              <a:t>Bloodstream</a:t>
            </a:r>
            <a:endParaRPr lang="en-CA" dirty="0"/>
          </a:p>
        </p:txBody>
      </p:sp>
      <p:sp>
        <p:nvSpPr>
          <p:cNvPr id="113" name="Rectangle 112"/>
          <p:cNvSpPr/>
          <p:nvPr/>
        </p:nvSpPr>
        <p:spPr>
          <a:xfrm>
            <a:off x="3505200" y="4191000"/>
            <a:ext cx="3886200" cy="609600"/>
          </a:xfrm>
          <a:prstGeom prst="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cxnSp>
        <p:nvCxnSpPr>
          <p:cNvPr id="114" name="Shape 113"/>
          <p:cNvCxnSpPr>
            <a:stCxn id="101" idx="3"/>
          </p:cNvCxnSpPr>
          <p:nvPr/>
        </p:nvCxnSpPr>
        <p:spPr>
          <a:xfrm rot="5400000">
            <a:off x="7029450" y="4095750"/>
            <a:ext cx="152400" cy="342900"/>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21" name="Straight Connector 120"/>
          <p:cNvCxnSpPr>
            <a:endCxn id="119" idx="1"/>
          </p:cNvCxnSpPr>
          <p:nvPr/>
        </p:nvCxnSpPr>
        <p:spPr>
          <a:xfrm rot="16200000" flipV="1">
            <a:off x="6915029" y="4705229"/>
            <a:ext cx="305043" cy="190500"/>
          </a:xfrm>
          <a:prstGeom prst="line">
            <a:avLst/>
          </a:prstGeom>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6477000" y="4901625"/>
            <a:ext cx="2243819" cy="584775"/>
          </a:xfrm>
          <a:prstGeom prst="rect">
            <a:avLst/>
          </a:prstGeom>
          <a:noFill/>
        </p:spPr>
        <p:txBody>
          <a:bodyPr wrap="none" rtlCol="0">
            <a:spAutoFit/>
          </a:bodyPr>
          <a:lstStyle/>
          <a:p>
            <a:r>
              <a:rPr lang="en-US" sz="1600" dirty="0" smtClean="0"/>
              <a:t>HDL donates </a:t>
            </a:r>
          </a:p>
          <a:p>
            <a:r>
              <a:rPr lang="en-US" sz="1600" dirty="0" smtClean="0"/>
              <a:t>Apolipoprotein C-II and E</a:t>
            </a:r>
            <a:endParaRPr lang="en-CA" sz="1600" dirty="0"/>
          </a:p>
        </p:txBody>
      </p:sp>
      <p:sp>
        <p:nvSpPr>
          <p:cNvPr id="128" name="Sun 127"/>
          <p:cNvSpPr/>
          <p:nvPr/>
        </p:nvSpPr>
        <p:spPr>
          <a:xfrm>
            <a:off x="5943600" y="4419600"/>
            <a:ext cx="152400" cy="228600"/>
          </a:xfrm>
          <a:prstGeom prst="sun">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33" name="TextBox 132"/>
          <p:cNvSpPr txBox="1"/>
          <p:nvPr/>
        </p:nvSpPr>
        <p:spPr>
          <a:xfrm>
            <a:off x="5257800" y="4876800"/>
            <a:ext cx="1160318" cy="523220"/>
          </a:xfrm>
          <a:prstGeom prst="rect">
            <a:avLst/>
          </a:prstGeom>
          <a:noFill/>
        </p:spPr>
        <p:txBody>
          <a:bodyPr wrap="none" rtlCol="0">
            <a:spAutoFit/>
          </a:bodyPr>
          <a:lstStyle/>
          <a:p>
            <a:r>
              <a:rPr lang="en-US" sz="1400" dirty="0" smtClean="0"/>
              <a:t>Mature VLDL</a:t>
            </a:r>
          </a:p>
          <a:p>
            <a:r>
              <a:rPr lang="en-US" sz="1400" dirty="0" smtClean="0"/>
              <a:t>          formed</a:t>
            </a:r>
            <a:endParaRPr lang="en-CA" sz="1400" dirty="0"/>
          </a:p>
        </p:txBody>
      </p:sp>
      <p:cxnSp>
        <p:nvCxnSpPr>
          <p:cNvPr id="143" name="Straight Arrow Connector 142"/>
          <p:cNvCxnSpPr/>
          <p:nvPr/>
        </p:nvCxnSpPr>
        <p:spPr>
          <a:xfrm rot="10800000">
            <a:off x="5029200" y="4418011"/>
            <a:ext cx="8382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45" name="Sun 144"/>
          <p:cNvSpPr/>
          <p:nvPr/>
        </p:nvSpPr>
        <p:spPr>
          <a:xfrm>
            <a:off x="4800601" y="4267200"/>
            <a:ext cx="152400" cy="228600"/>
          </a:xfrm>
          <a:prstGeom prst="sun">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74" name="Cloud 173"/>
          <p:cNvSpPr/>
          <p:nvPr/>
        </p:nvSpPr>
        <p:spPr>
          <a:xfrm>
            <a:off x="4724401" y="41148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5" name="Cloud 174"/>
          <p:cNvSpPr/>
          <p:nvPr/>
        </p:nvSpPr>
        <p:spPr>
          <a:xfrm>
            <a:off x="4495801" y="41148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6" name="Cloud 175"/>
          <p:cNvSpPr/>
          <p:nvPr/>
        </p:nvSpPr>
        <p:spPr>
          <a:xfrm>
            <a:off x="4267201" y="41148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7" name="Cloud 176"/>
          <p:cNvSpPr/>
          <p:nvPr/>
        </p:nvSpPr>
        <p:spPr>
          <a:xfrm>
            <a:off x="4876801" y="46482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8" name="Cloud 177"/>
          <p:cNvSpPr/>
          <p:nvPr/>
        </p:nvSpPr>
        <p:spPr>
          <a:xfrm>
            <a:off x="4648201" y="46482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79" name="Cloud 178"/>
          <p:cNvSpPr/>
          <p:nvPr/>
        </p:nvSpPr>
        <p:spPr>
          <a:xfrm>
            <a:off x="4419601" y="4648200"/>
            <a:ext cx="228600" cy="2286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CA"/>
          </a:p>
        </p:txBody>
      </p:sp>
      <p:sp>
        <p:nvSpPr>
          <p:cNvPr id="119" name="Cloud 118"/>
          <p:cNvSpPr/>
          <p:nvPr/>
        </p:nvSpPr>
        <p:spPr>
          <a:xfrm>
            <a:off x="6858000" y="4419600"/>
            <a:ext cx="228600" cy="228600"/>
          </a:xfrm>
          <a:prstGeom prst="cloud">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CA"/>
          </a:p>
        </p:txBody>
      </p:sp>
      <p:sp>
        <p:nvSpPr>
          <p:cNvPr id="118" name="Sun 117"/>
          <p:cNvSpPr/>
          <p:nvPr/>
        </p:nvSpPr>
        <p:spPr>
          <a:xfrm>
            <a:off x="6781800" y="4267200"/>
            <a:ext cx="152400" cy="228600"/>
          </a:xfrm>
          <a:prstGeom prst="su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90" name="Rectangle 189"/>
          <p:cNvSpPr/>
          <p:nvPr/>
        </p:nvSpPr>
        <p:spPr>
          <a:xfrm rot="5400000">
            <a:off x="3124200" y="5181600"/>
            <a:ext cx="990600" cy="228600"/>
          </a:xfrm>
          <a:prstGeom prst="rect">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195" name="Teardrop 194"/>
          <p:cNvSpPr/>
          <p:nvPr/>
        </p:nvSpPr>
        <p:spPr>
          <a:xfrm flipH="1">
            <a:off x="4267201" y="4572000"/>
            <a:ext cx="76200" cy="152400"/>
          </a:xfrm>
          <a:prstGeom prst="teardrop">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CA"/>
          </a:p>
        </p:txBody>
      </p:sp>
      <p:cxnSp>
        <p:nvCxnSpPr>
          <p:cNvPr id="197" name="Curved Connector 196"/>
          <p:cNvCxnSpPr>
            <a:endCxn id="195" idx="5"/>
          </p:cNvCxnSpPr>
          <p:nvPr/>
        </p:nvCxnSpPr>
        <p:spPr>
          <a:xfrm rot="10800000" flipV="1">
            <a:off x="4332243" y="4267200"/>
            <a:ext cx="544559" cy="327118"/>
          </a:xfrm>
          <a:prstGeom prst="curvedConnector2">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9" name="Straight Arrow Connector 208"/>
          <p:cNvCxnSpPr/>
          <p:nvPr/>
        </p:nvCxnSpPr>
        <p:spPr>
          <a:xfrm rot="5400000">
            <a:off x="3086894" y="5066506"/>
            <a:ext cx="9906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12" name="TextBox 211"/>
          <p:cNvSpPr txBox="1"/>
          <p:nvPr/>
        </p:nvSpPr>
        <p:spPr>
          <a:xfrm>
            <a:off x="152400" y="5950803"/>
            <a:ext cx="8912696" cy="830997"/>
          </a:xfrm>
          <a:prstGeom prst="rect">
            <a:avLst/>
          </a:prstGeom>
          <a:noFill/>
        </p:spPr>
        <p:txBody>
          <a:bodyPr wrap="none" rtlCol="0">
            <a:spAutoFit/>
          </a:bodyPr>
          <a:lstStyle/>
          <a:p>
            <a:r>
              <a:rPr lang="en-US" sz="1600" dirty="0" smtClean="0"/>
              <a:t>IDLs return to the liver and are further hydrolyzed by hepatic lipase. This releases glycerol and fatty acids,</a:t>
            </a:r>
          </a:p>
          <a:p>
            <a:r>
              <a:rPr lang="en-US" sz="1600" dirty="0" smtClean="0"/>
              <a:t>leaving behind IDL remnants, called LDL. After LDLs bind to target tissues, they are endocytosized. The </a:t>
            </a:r>
          </a:p>
          <a:p>
            <a:r>
              <a:rPr lang="en-US" sz="1600" dirty="0" smtClean="0"/>
              <a:t>internalized LDL particles are hydrolyzed with lysosomes, releasing mainly cholesterol.</a:t>
            </a:r>
            <a:endParaRPr lang="en-CA" sz="1600" dirty="0"/>
          </a:p>
        </p:txBody>
      </p:sp>
      <p:cxnSp>
        <p:nvCxnSpPr>
          <p:cNvPr id="116" name="Straight Connector 115"/>
          <p:cNvCxnSpPr/>
          <p:nvPr/>
        </p:nvCxnSpPr>
        <p:spPr>
          <a:xfrm>
            <a:off x="6934200" y="3810000"/>
            <a:ext cx="228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95" idx="3"/>
          </p:cNvCxnSpPr>
          <p:nvPr/>
        </p:nvCxnSpPr>
        <p:spPr>
          <a:xfrm flipV="1">
            <a:off x="6500266" y="2514600"/>
            <a:ext cx="129134" cy="32266"/>
          </a:xfrm>
          <a:prstGeom prst="line">
            <a:avLst/>
          </a:prstGeom>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7340262" y="1219200"/>
            <a:ext cx="1765804" cy="1569660"/>
          </a:xfrm>
          <a:prstGeom prst="rect">
            <a:avLst/>
          </a:prstGeom>
          <a:noFill/>
        </p:spPr>
        <p:txBody>
          <a:bodyPr wrap="none" rtlCol="0">
            <a:spAutoFit/>
          </a:bodyPr>
          <a:lstStyle/>
          <a:p>
            <a:r>
              <a:rPr lang="en-US" sz="1600" dirty="0" smtClean="0"/>
              <a:t>Triacylglycerol and </a:t>
            </a:r>
          </a:p>
          <a:p>
            <a:r>
              <a:rPr lang="en-US" sz="1600" dirty="0" smtClean="0"/>
              <a:t>cholesterol are </a:t>
            </a:r>
          </a:p>
          <a:p>
            <a:r>
              <a:rPr lang="en-US" sz="1600" dirty="0" smtClean="0"/>
              <a:t>assembled with</a:t>
            </a:r>
          </a:p>
          <a:p>
            <a:r>
              <a:rPr lang="en-US" sz="1600" dirty="0" smtClean="0"/>
              <a:t> apolipoprotein </a:t>
            </a:r>
          </a:p>
          <a:p>
            <a:r>
              <a:rPr lang="en-US" sz="1600" dirty="0" smtClean="0"/>
              <a:t>        B-100 to form</a:t>
            </a:r>
          </a:p>
          <a:p>
            <a:r>
              <a:rPr lang="en-US" sz="1600" dirty="0" smtClean="0"/>
              <a:t>           VLDL</a:t>
            </a:r>
            <a:endParaRPr lang="en-CA" sz="1600" dirty="0"/>
          </a:p>
        </p:txBody>
      </p:sp>
      <p:cxnSp>
        <p:nvCxnSpPr>
          <p:cNvPr id="130" name="Straight Arrow Connector 129"/>
          <p:cNvCxnSpPr/>
          <p:nvPr/>
        </p:nvCxnSpPr>
        <p:spPr>
          <a:xfrm rot="5400000">
            <a:off x="7011194" y="3809206"/>
            <a:ext cx="4572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32" name="Straight Connector 131"/>
          <p:cNvCxnSpPr>
            <a:endCxn id="112" idx="2"/>
          </p:cNvCxnSpPr>
          <p:nvPr/>
        </p:nvCxnSpPr>
        <p:spPr>
          <a:xfrm flipV="1">
            <a:off x="7239000" y="4331732"/>
            <a:ext cx="918469" cy="164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a:endCxn id="109" idx="3"/>
          </p:cNvCxnSpPr>
          <p:nvPr/>
        </p:nvCxnSpPr>
        <p:spPr>
          <a:xfrm rot="10800000">
            <a:off x="7315200" y="3390900"/>
            <a:ext cx="381000" cy="38100"/>
          </a:xfrm>
          <a:prstGeom prst="line">
            <a:avLst/>
          </a:prstGeom>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7696200" y="3276600"/>
            <a:ext cx="1466555" cy="369332"/>
          </a:xfrm>
          <a:prstGeom prst="rect">
            <a:avLst/>
          </a:prstGeom>
          <a:noFill/>
        </p:spPr>
        <p:txBody>
          <a:bodyPr wrap="none" rtlCol="0">
            <a:spAutoFit/>
          </a:bodyPr>
          <a:lstStyle/>
          <a:p>
            <a:r>
              <a:rPr lang="en-CA" dirty="0" smtClean="0"/>
              <a:t>Nascent </a:t>
            </a:r>
            <a:r>
              <a:rPr lang="en-US" dirty="0" smtClean="0"/>
              <a:t>VLDL</a:t>
            </a:r>
            <a:endParaRPr lang="en-CA" dirty="0"/>
          </a:p>
        </p:txBody>
      </p:sp>
      <p:sp>
        <p:nvSpPr>
          <p:cNvPr id="138" name="Sun 137"/>
          <p:cNvSpPr/>
          <p:nvPr/>
        </p:nvSpPr>
        <p:spPr>
          <a:xfrm>
            <a:off x="6172200" y="4267200"/>
            <a:ext cx="152400" cy="228600"/>
          </a:xfrm>
          <a:prstGeom prst="sun">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CA"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142" name="Straight Arrow Connector 141"/>
          <p:cNvCxnSpPr/>
          <p:nvPr/>
        </p:nvCxnSpPr>
        <p:spPr>
          <a:xfrm rot="10800000">
            <a:off x="6324600" y="4419600"/>
            <a:ext cx="3810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1" name="Straight Connector 150"/>
          <p:cNvCxnSpPr>
            <a:stCxn id="133" idx="0"/>
            <a:endCxn id="128" idx="2"/>
          </p:cNvCxnSpPr>
          <p:nvPr/>
        </p:nvCxnSpPr>
        <p:spPr>
          <a:xfrm rot="5400000" flipH="1" flipV="1">
            <a:off x="5814579" y="4671580"/>
            <a:ext cx="228600" cy="181841"/>
          </a:xfrm>
          <a:prstGeom prst="line">
            <a:avLst/>
          </a:prstGeom>
        </p:spPr>
        <p:style>
          <a:lnRef idx="1">
            <a:schemeClr val="accent1"/>
          </a:lnRef>
          <a:fillRef idx="0">
            <a:schemeClr val="accent1"/>
          </a:fillRef>
          <a:effectRef idx="0">
            <a:schemeClr val="accent1"/>
          </a:effectRef>
          <a:fontRef idx="minor">
            <a:schemeClr val="tx1"/>
          </a:fontRef>
        </p:style>
      </p:cxnSp>
      <p:sp>
        <p:nvSpPr>
          <p:cNvPr id="152" name="Rectangle 151"/>
          <p:cNvSpPr/>
          <p:nvPr/>
        </p:nvSpPr>
        <p:spPr>
          <a:xfrm>
            <a:off x="2743200" y="2895600"/>
            <a:ext cx="3200400" cy="1169551"/>
          </a:xfrm>
          <a:prstGeom prst="rect">
            <a:avLst/>
          </a:prstGeom>
        </p:spPr>
        <p:txBody>
          <a:bodyPr wrap="square">
            <a:spAutoFit/>
          </a:bodyPr>
          <a:lstStyle/>
          <a:p>
            <a:r>
              <a:rPr lang="en-CA" sz="1400" dirty="0" smtClean="0"/>
              <a:t>Apolipoprotein C-II activates LPL, causing hydrolysis of the VLDL particle and the release of glycerol and fatty acids. </a:t>
            </a:r>
            <a:r>
              <a:rPr lang="en-US" sz="1400" dirty="0" smtClean="0"/>
              <a:t>Glycerol and fatty acids can be absorbed by adipose tissue and  muscle</a:t>
            </a:r>
            <a:endParaRPr lang="en-CA" sz="1400" dirty="0"/>
          </a:p>
        </p:txBody>
      </p:sp>
      <p:sp>
        <p:nvSpPr>
          <p:cNvPr id="157" name="Rectangle 156"/>
          <p:cNvSpPr/>
          <p:nvPr/>
        </p:nvSpPr>
        <p:spPr>
          <a:xfrm>
            <a:off x="3810000" y="5257800"/>
            <a:ext cx="2590800" cy="584775"/>
          </a:xfrm>
          <a:prstGeom prst="rect">
            <a:avLst/>
          </a:prstGeom>
        </p:spPr>
        <p:txBody>
          <a:bodyPr wrap="square">
            <a:spAutoFit/>
          </a:bodyPr>
          <a:lstStyle/>
          <a:p>
            <a:r>
              <a:rPr lang="en-CA" sz="1600" dirty="0" smtClean="0"/>
              <a:t>The hydrolyzed VLDL </a:t>
            </a:r>
          </a:p>
          <a:p>
            <a:r>
              <a:rPr lang="en-CA" sz="1600" dirty="0" smtClean="0"/>
              <a:t>particles are now called IDL</a:t>
            </a:r>
            <a:endParaRPr lang="en-CA" sz="1600" dirty="0"/>
          </a:p>
        </p:txBody>
      </p:sp>
      <p:cxnSp>
        <p:nvCxnSpPr>
          <p:cNvPr id="159" name="Straight Connector 158"/>
          <p:cNvCxnSpPr>
            <a:endCxn id="195" idx="2"/>
          </p:cNvCxnSpPr>
          <p:nvPr/>
        </p:nvCxnSpPr>
        <p:spPr>
          <a:xfrm rot="16200000" flipV="1">
            <a:off x="4019551" y="5010150"/>
            <a:ext cx="609600" cy="38099"/>
          </a:xfrm>
          <a:prstGeom prst="line">
            <a:avLst/>
          </a:prstGeom>
        </p:spPr>
        <p:style>
          <a:lnRef idx="1">
            <a:schemeClr val="accent1"/>
          </a:lnRef>
          <a:fillRef idx="0">
            <a:schemeClr val="accent1"/>
          </a:fillRef>
          <a:effectRef idx="0">
            <a:schemeClr val="accent1"/>
          </a:effectRef>
          <a:fontRef idx="minor">
            <a:schemeClr val="tx1"/>
          </a:fontRef>
        </p:style>
      </p:cxnSp>
      <p:sp>
        <p:nvSpPr>
          <p:cNvPr id="160" name="Teardrop 159"/>
          <p:cNvSpPr/>
          <p:nvPr/>
        </p:nvSpPr>
        <p:spPr>
          <a:xfrm flipH="1">
            <a:off x="3657600" y="4343400"/>
            <a:ext cx="76200" cy="152400"/>
          </a:xfrm>
          <a:prstGeom prst="teardrop">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CA"/>
          </a:p>
        </p:txBody>
      </p:sp>
      <p:sp>
        <p:nvSpPr>
          <p:cNvPr id="161" name="Teardrop 160"/>
          <p:cNvSpPr/>
          <p:nvPr/>
        </p:nvSpPr>
        <p:spPr>
          <a:xfrm flipH="1">
            <a:off x="3962400" y="4267200"/>
            <a:ext cx="76200" cy="152400"/>
          </a:xfrm>
          <a:prstGeom prst="teardrop">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CA"/>
          </a:p>
        </p:txBody>
      </p:sp>
      <p:sp>
        <p:nvSpPr>
          <p:cNvPr id="164" name="Oval 163"/>
          <p:cNvSpPr/>
          <p:nvPr/>
        </p:nvSpPr>
        <p:spPr>
          <a:xfrm>
            <a:off x="6172200" y="12954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1</a:t>
            </a:r>
            <a:endParaRPr lang="en-CA" b="1" dirty="0"/>
          </a:p>
        </p:txBody>
      </p:sp>
      <p:sp>
        <p:nvSpPr>
          <p:cNvPr id="165" name="Oval 164"/>
          <p:cNvSpPr/>
          <p:nvPr/>
        </p:nvSpPr>
        <p:spPr>
          <a:xfrm>
            <a:off x="7772400" y="44958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2</a:t>
            </a:r>
            <a:endParaRPr lang="en-CA" b="1" dirty="0"/>
          </a:p>
        </p:txBody>
      </p:sp>
      <p:sp>
        <p:nvSpPr>
          <p:cNvPr id="168" name="Oval 167"/>
          <p:cNvSpPr/>
          <p:nvPr/>
        </p:nvSpPr>
        <p:spPr>
          <a:xfrm>
            <a:off x="2362200" y="32004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3</a:t>
            </a:r>
            <a:endParaRPr lang="en-CA" b="1" dirty="0"/>
          </a:p>
        </p:txBody>
      </p:sp>
      <p:sp>
        <p:nvSpPr>
          <p:cNvPr id="169" name="Oval 168"/>
          <p:cNvSpPr/>
          <p:nvPr/>
        </p:nvSpPr>
        <p:spPr>
          <a:xfrm>
            <a:off x="2895600" y="54102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4</a:t>
            </a:r>
            <a:endParaRPr lang="en-C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p:bldP spid="133" grpId="0"/>
      <p:bldP spid="212" grpId="0"/>
      <p:bldP spid="126" grpId="0"/>
      <p:bldP spid="152" grpId="0"/>
      <p:bldP spid="157" grpId="0"/>
      <p:bldP spid="164" grpId="0" animBg="1"/>
      <p:bldP spid="165" grpId="0" animBg="1"/>
      <p:bldP spid="168" grpId="0" animBg="1"/>
      <p:bldP spid="16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An Overview of Lipoproteins</a:t>
            </a:r>
            <a:endParaRPr lang="en-CA" dirty="0"/>
          </a:p>
        </p:txBody>
      </p:sp>
      <p:sp>
        <p:nvSpPr>
          <p:cNvPr id="3" name="Content Placeholder 2"/>
          <p:cNvSpPr>
            <a:spLocks noGrp="1"/>
          </p:cNvSpPr>
          <p:nvPr>
            <p:ph idx="1"/>
          </p:nvPr>
        </p:nvSpPr>
        <p:spPr/>
        <p:txBody>
          <a:bodyPr>
            <a:normAutofit/>
          </a:bodyPr>
          <a:lstStyle/>
          <a:p>
            <a:pPr marL="0" indent="0">
              <a:buNone/>
            </a:pPr>
            <a:r>
              <a:rPr lang="en-US" b="1" dirty="0" smtClean="0">
                <a:solidFill>
                  <a:srgbClr val="002060"/>
                </a:solidFill>
              </a:rPr>
              <a:t>The link between lipoproteins and Disease</a:t>
            </a:r>
          </a:p>
          <a:p>
            <a:r>
              <a:rPr lang="en-US" dirty="0" smtClean="0"/>
              <a:t>Small, dense LDL has several</a:t>
            </a:r>
            <a:r>
              <a:rPr lang="en-US" baseline="30000" dirty="0" smtClean="0"/>
              <a:t> </a:t>
            </a:r>
            <a:r>
              <a:rPr lang="en-US" dirty="0" smtClean="0"/>
              <a:t>characteristics that are linked to atherogenesis (plaque in the inner lining of arteries) [6]: </a:t>
            </a:r>
          </a:p>
          <a:p>
            <a:pPr lvl="1"/>
            <a:r>
              <a:rPr lang="en-US" dirty="0" smtClean="0"/>
              <a:t>Long residence</a:t>
            </a:r>
            <a:r>
              <a:rPr lang="en-US" baseline="30000" dirty="0" smtClean="0"/>
              <a:t> </a:t>
            </a:r>
            <a:r>
              <a:rPr lang="en-US" dirty="0" smtClean="0"/>
              <a:t>time in plasma</a:t>
            </a:r>
          </a:p>
          <a:p>
            <a:pPr lvl="1"/>
            <a:r>
              <a:rPr lang="en-US" dirty="0" smtClean="0"/>
              <a:t>Enhanced </a:t>
            </a:r>
            <a:r>
              <a:rPr lang="en-US" dirty="0" err="1" smtClean="0"/>
              <a:t>oxidizability</a:t>
            </a:r>
            <a:endParaRPr lang="en-US" dirty="0" smtClean="0"/>
          </a:p>
          <a:p>
            <a:pPr lvl="1"/>
            <a:r>
              <a:rPr lang="en-US" dirty="0" smtClean="0"/>
              <a:t>Arterial </a:t>
            </a:r>
            <a:r>
              <a:rPr lang="en-US" dirty="0" err="1" smtClean="0"/>
              <a:t>proteoglycan</a:t>
            </a:r>
            <a:r>
              <a:rPr lang="en-US" baseline="30000" dirty="0" smtClean="0"/>
              <a:t> </a:t>
            </a:r>
            <a:r>
              <a:rPr lang="en-US" dirty="0" smtClean="0"/>
              <a:t>binding</a:t>
            </a:r>
          </a:p>
          <a:p>
            <a:pPr lvl="1"/>
            <a:r>
              <a:rPr lang="en-US" dirty="0" smtClean="0"/>
              <a:t>Permeability through the endothelial barrier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An Overview of Lipoproteins</a:t>
            </a:r>
            <a:endParaRPr lang="en-CA" dirty="0"/>
          </a:p>
        </p:txBody>
      </p:sp>
      <p:sp>
        <p:nvSpPr>
          <p:cNvPr id="63" name="Content Placeholder 62"/>
          <p:cNvSpPr>
            <a:spLocks noGrp="1"/>
          </p:cNvSpPr>
          <p:nvPr>
            <p:ph idx="1"/>
          </p:nvPr>
        </p:nvSpPr>
        <p:spPr>
          <a:xfrm>
            <a:off x="457200" y="3886200"/>
            <a:ext cx="8229600" cy="2239964"/>
          </a:xfrm>
        </p:spPr>
        <p:txBody>
          <a:bodyPr/>
          <a:lstStyle/>
          <a:p>
            <a:r>
              <a:rPr lang="en-US" dirty="0" smtClean="0"/>
              <a:t>LDL is the source of cholesterol in the body</a:t>
            </a:r>
          </a:p>
          <a:p>
            <a:r>
              <a:rPr lang="en-US" dirty="0" smtClean="0"/>
              <a:t>When it is present in high amounts (levels in the blood are high), then LDL becomes a problem.</a:t>
            </a:r>
            <a:endParaRPr lang="en-CA" dirty="0"/>
          </a:p>
        </p:txBody>
      </p:sp>
      <p:graphicFrame>
        <p:nvGraphicFramePr>
          <p:cNvPr id="47106" name="Object 2"/>
          <p:cNvGraphicFramePr>
            <a:graphicFrameLocks noChangeAspect="1"/>
          </p:cNvGraphicFramePr>
          <p:nvPr/>
        </p:nvGraphicFramePr>
        <p:xfrm>
          <a:off x="990600" y="2133600"/>
          <a:ext cx="808037" cy="806450"/>
        </p:xfrm>
        <a:graphic>
          <a:graphicData uri="http://schemas.openxmlformats.org/presentationml/2006/ole">
            <p:oleObj spid="_x0000_s47106" name="CS ChemDraw Drawing" r:id="rId3" imgW="807371" imgH="807227" progId="ChemDraw.Document.6.0">
              <p:embed/>
            </p:oleObj>
          </a:graphicData>
        </a:graphic>
      </p:graphicFrame>
      <p:cxnSp>
        <p:nvCxnSpPr>
          <p:cNvPr id="9" name="Straight Connector 8"/>
          <p:cNvCxnSpPr>
            <a:stCxn id="62" idx="3"/>
          </p:cNvCxnSpPr>
          <p:nvPr/>
        </p:nvCxnSpPr>
        <p:spPr>
          <a:xfrm rot="5400000">
            <a:off x="1255468" y="3060536"/>
            <a:ext cx="255996" cy="176132"/>
          </a:xfrm>
          <a:prstGeom prst="line">
            <a:avLst/>
          </a:prstGeom>
        </p:spPr>
        <p:style>
          <a:lnRef idx="1">
            <a:schemeClr val="accent1"/>
          </a:lnRef>
          <a:fillRef idx="0">
            <a:schemeClr val="accent1"/>
          </a:fillRef>
          <a:effectRef idx="0">
            <a:schemeClr val="accent1"/>
          </a:effectRef>
          <a:fontRef idx="minor">
            <a:schemeClr val="tx1"/>
          </a:fontRef>
        </p:style>
      </p:cxnSp>
      <p:sp>
        <p:nvSpPr>
          <p:cNvPr id="11" name="Hexagon 10"/>
          <p:cNvSpPr/>
          <p:nvPr/>
        </p:nvSpPr>
        <p:spPr>
          <a:xfrm>
            <a:off x="1219200" y="25146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Hexagon 11"/>
          <p:cNvSpPr/>
          <p:nvPr/>
        </p:nvSpPr>
        <p:spPr>
          <a:xfrm>
            <a:off x="1219200" y="2438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 name="Hexagon 12"/>
          <p:cNvSpPr/>
          <p:nvPr/>
        </p:nvSpPr>
        <p:spPr>
          <a:xfrm>
            <a:off x="1219200" y="2362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4" name="Hexagon 13"/>
          <p:cNvSpPr/>
          <p:nvPr/>
        </p:nvSpPr>
        <p:spPr>
          <a:xfrm>
            <a:off x="1295400" y="2362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1" name="Hexagon 50"/>
          <p:cNvSpPr/>
          <p:nvPr/>
        </p:nvSpPr>
        <p:spPr>
          <a:xfrm>
            <a:off x="1447800" y="25146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2" name="Hexagon 51"/>
          <p:cNvSpPr/>
          <p:nvPr/>
        </p:nvSpPr>
        <p:spPr>
          <a:xfrm>
            <a:off x="1447800" y="2438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3" name="Hexagon 52"/>
          <p:cNvSpPr/>
          <p:nvPr/>
        </p:nvSpPr>
        <p:spPr>
          <a:xfrm>
            <a:off x="1447800" y="2362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4" name="Hexagon 53"/>
          <p:cNvSpPr/>
          <p:nvPr/>
        </p:nvSpPr>
        <p:spPr>
          <a:xfrm>
            <a:off x="1524000" y="2362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5" name="Hexagon 54"/>
          <p:cNvSpPr/>
          <p:nvPr/>
        </p:nvSpPr>
        <p:spPr>
          <a:xfrm>
            <a:off x="1295400" y="2743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6" name="Hexagon 55"/>
          <p:cNvSpPr/>
          <p:nvPr/>
        </p:nvSpPr>
        <p:spPr>
          <a:xfrm>
            <a:off x="1295400" y="26670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7" name="Hexagon 56"/>
          <p:cNvSpPr/>
          <p:nvPr/>
        </p:nvSpPr>
        <p:spPr>
          <a:xfrm>
            <a:off x="1295400" y="25908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8" name="Hexagon 57"/>
          <p:cNvSpPr/>
          <p:nvPr/>
        </p:nvSpPr>
        <p:spPr>
          <a:xfrm>
            <a:off x="1371600" y="25908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1" name="Freeform 60"/>
          <p:cNvSpPr/>
          <p:nvPr/>
        </p:nvSpPr>
        <p:spPr>
          <a:xfrm rot="19543172">
            <a:off x="1393458" y="2145742"/>
            <a:ext cx="373118" cy="192690"/>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2" name="Freeform 61"/>
          <p:cNvSpPr/>
          <p:nvPr/>
        </p:nvSpPr>
        <p:spPr>
          <a:xfrm rot="4890237">
            <a:off x="1307891" y="2769401"/>
            <a:ext cx="373118" cy="192690"/>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21" name="Content Placeholder 62"/>
          <p:cNvSpPr txBox="1">
            <a:spLocks/>
          </p:cNvSpPr>
          <p:nvPr/>
        </p:nvSpPr>
        <p:spPr>
          <a:xfrm>
            <a:off x="1981200" y="1493836"/>
            <a:ext cx="7162800" cy="2239964"/>
          </a:xfrm>
          <a:prstGeom prst="rect">
            <a:avLst/>
          </a:prstGeom>
        </p:spPr>
        <p:txBody>
          <a:bodyPr vert="horz" lIns="91440" tIns="45720" rIns="91440" bIns="45720" rtlCol="0">
            <a:normAutofit fontScale="6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a:t>
            </a:r>
            <a:r>
              <a:rPr lang="en-US" sz="3200" dirty="0" smtClean="0"/>
              <a:t>he only protein associated with LDL is ApoB100; LDL’s do not possess </a:t>
            </a:r>
            <a:r>
              <a:rPr lang="en-US" sz="3200" dirty="0" err="1" smtClean="0"/>
              <a:t>ApoC</a:t>
            </a:r>
            <a:r>
              <a:rPr lang="en-US" sz="3200" dirty="0" smtClean="0"/>
              <a:t> or </a:t>
            </a:r>
            <a:r>
              <a:rPr lang="en-US" sz="3200" dirty="0" err="1" smtClean="0"/>
              <a:t>ApoE</a:t>
            </a:r>
            <a:r>
              <a:rPr lang="en-US" sz="3200" dirty="0" smtClean="0"/>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err="1" smtClean="0"/>
              <a:t>ApoC</a:t>
            </a:r>
            <a:r>
              <a:rPr lang="en-US" sz="3200" dirty="0" smtClean="0"/>
              <a:t> and </a:t>
            </a:r>
            <a:r>
              <a:rPr lang="en-US" sz="3200" dirty="0" err="1" smtClean="0"/>
              <a:t>ApoE</a:t>
            </a:r>
            <a:r>
              <a:rPr lang="en-US" sz="3200" dirty="0" smtClean="0"/>
              <a:t> are required for the lipoprotein to be taken up by the </a:t>
            </a:r>
            <a:r>
              <a:rPr lang="en-US" sz="3200" dirty="0" err="1" smtClean="0"/>
              <a:t>adipocytes</a:t>
            </a:r>
            <a:r>
              <a:rPr lang="en-US" sz="3200" dirty="0" smtClean="0"/>
              <a:t> and hepatocytes. ApoB100 can bind to the LDL receptors (LDLR) found on the liver; however, the affinity for the LDLR is very low.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This means the half-life of LDL in the blood is much longer than IDL and VLDL.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CA"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25" name="TextBox 24"/>
          <p:cNvSpPr txBox="1"/>
          <p:nvPr/>
        </p:nvSpPr>
        <p:spPr>
          <a:xfrm>
            <a:off x="762000" y="3276600"/>
            <a:ext cx="944489" cy="338554"/>
          </a:xfrm>
          <a:prstGeom prst="rect">
            <a:avLst/>
          </a:prstGeom>
          <a:noFill/>
        </p:spPr>
        <p:txBody>
          <a:bodyPr wrap="none" rtlCol="0">
            <a:spAutoFit/>
          </a:bodyPr>
          <a:lstStyle/>
          <a:p>
            <a:r>
              <a:rPr lang="en-US" sz="1600" dirty="0" smtClean="0"/>
              <a:t>ApoB100</a:t>
            </a:r>
            <a:endParaRPr lang="en-CA" sz="1600" dirty="0"/>
          </a:p>
        </p:txBody>
      </p:sp>
      <p:cxnSp>
        <p:nvCxnSpPr>
          <p:cNvPr id="22" name="Straight Connector 21"/>
          <p:cNvCxnSpPr>
            <a:stCxn id="13" idx="3"/>
          </p:cNvCxnSpPr>
          <p:nvPr/>
        </p:nvCxnSpPr>
        <p:spPr>
          <a:xfrm rot="10800000">
            <a:off x="914400" y="2237196"/>
            <a:ext cx="304800" cy="16310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52400" y="1905000"/>
            <a:ext cx="1130631" cy="338554"/>
          </a:xfrm>
          <a:prstGeom prst="rect">
            <a:avLst/>
          </a:prstGeom>
          <a:noFill/>
        </p:spPr>
        <p:txBody>
          <a:bodyPr wrap="none" rtlCol="0">
            <a:spAutoFit/>
          </a:bodyPr>
          <a:lstStyle/>
          <a:p>
            <a:r>
              <a:rPr lang="en-US" sz="1600" dirty="0" smtClean="0"/>
              <a:t>Cholesterol</a:t>
            </a:r>
            <a:endParaRPr lang="en-CA"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5105400" y="3352800"/>
            <a:ext cx="228600" cy="186856"/>
          </a:xfrm>
          <a:prstGeom prst="rect">
            <a:avLst/>
          </a:prstGeom>
          <a:noFill/>
        </p:spPr>
      </p:pic>
      <p:sp>
        <p:nvSpPr>
          <p:cNvPr id="21" name="Oval 20"/>
          <p:cNvSpPr/>
          <p:nvPr/>
        </p:nvSpPr>
        <p:spPr>
          <a:xfrm>
            <a:off x="2514600" y="2362200"/>
            <a:ext cx="3352800" cy="3505200"/>
          </a:xfrm>
          <a:prstGeom prst="ellipse">
            <a:avLst/>
          </a:prstGeom>
          <a:solidFill>
            <a:schemeClr val="accent2">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CA"/>
          </a:p>
        </p:txBody>
      </p:sp>
      <p:sp>
        <p:nvSpPr>
          <p:cNvPr id="2" name="Title 1"/>
          <p:cNvSpPr>
            <a:spLocks noGrp="1"/>
          </p:cNvSpPr>
          <p:nvPr>
            <p:ph type="title"/>
          </p:nvPr>
        </p:nvSpPr>
        <p:spPr/>
        <p:txBody>
          <a:bodyPr/>
          <a:lstStyle/>
          <a:p>
            <a:r>
              <a:rPr lang="en-US" dirty="0" smtClean="0"/>
              <a:t>Part I: An Overview of Lipoproteins</a:t>
            </a:r>
            <a:endParaRPr lang="en-CA" dirty="0"/>
          </a:p>
        </p:txBody>
      </p:sp>
      <p:sp>
        <p:nvSpPr>
          <p:cNvPr id="20" name="Oval 19"/>
          <p:cNvSpPr/>
          <p:nvPr/>
        </p:nvSpPr>
        <p:spPr>
          <a:xfrm>
            <a:off x="2743200" y="2590800"/>
            <a:ext cx="2895600" cy="3048000"/>
          </a:xfrm>
          <a:prstGeom prst="ellipse">
            <a:avLst/>
          </a:prstGeom>
          <a:solidFill>
            <a:srgbClr val="FFCCCC"/>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CA"/>
          </a:p>
        </p:txBody>
      </p:sp>
      <p:cxnSp>
        <p:nvCxnSpPr>
          <p:cNvPr id="23" name="Straight Connector 22"/>
          <p:cNvCxnSpPr>
            <a:stCxn id="24" idx="3"/>
          </p:cNvCxnSpPr>
          <p:nvPr/>
        </p:nvCxnSpPr>
        <p:spPr>
          <a:xfrm>
            <a:off x="2202420" y="3675966"/>
            <a:ext cx="845580" cy="288022"/>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38200" y="3352800"/>
            <a:ext cx="1364220" cy="646331"/>
          </a:xfrm>
          <a:prstGeom prst="rect">
            <a:avLst/>
          </a:prstGeom>
          <a:noFill/>
        </p:spPr>
        <p:txBody>
          <a:bodyPr wrap="none" rtlCol="0">
            <a:spAutoFit/>
          </a:bodyPr>
          <a:lstStyle/>
          <a:p>
            <a:r>
              <a:rPr lang="en-US" dirty="0" smtClean="0"/>
              <a:t>Blood Vessel</a:t>
            </a:r>
          </a:p>
          <a:p>
            <a:pPr algn="ctr"/>
            <a:r>
              <a:rPr lang="en-US" dirty="0" smtClean="0"/>
              <a:t>Lumen</a:t>
            </a:r>
            <a:endParaRPr lang="en-CA" dirty="0"/>
          </a:p>
        </p:txBody>
      </p:sp>
      <p:cxnSp>
        <p:nvCxnSpPr>
          <p:cNvPr id="26" name="Straight Connector 25"/>
          <p:cNvCxnSpPr>
            <a:endCxn id="27" idx="2"/>
          </p:cNvCxnSpPr>
          <p:nvPr/>
        </p:nvCxnSpPr>
        <p:spPr>
          <a:xfrm rot="10800000">
            <a:off x="2510910" y="2655332"/>
            <a:ext cx="613290" cy="240268"/>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828800" y="2286000"/>
            <a:ext cx="1364220" cy="369332"/>
          </a:xfrm>
          <a:prstGeom prst="rect">
            <a:avLst/>
          </a:prstGeom>
          <a:noFill/>
        </p:spPr>
        <p:txBody>
          <a:bodyPr wrap="none" rtlCol="0">
            <a:spAutoFit/>
          </a:bodyPr>
          <a:lstStyle/>
          <a:p>
            <a:r>
              <a:rPr lang="en-US" dirty="0" smtClean="0"/>
              <a:t>Blood Vessel</a:t>
            </a:r>
            <a:endParaRPr lang="en-CA" dirty="0"/>
          </a:p>
        </p:txBody>
      </p:sp>
      <p:pic>
        <p:nvPicPr>
          <p:cNvPr id="48131"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276600" y="4800600"/>
            <a:ext cx="371475" cy="400050"/>
          </a:xfrm>
          <a:prstGeom prst="rect">
            <a:avLst/>
          </a:prstGeom>
          <a:noFill/>
          <a:ln w="9525">
            <a:noFill/>
            <a:miter lim="800000"/>
            <a:headEnd/>
            <a:tailEnd/>
          </a:ln>
          <a:effectLst/>
        </p:spPr>
      </p:pic>
      <p:pic>
        <p:nvPicPr>
          <p:cNvPr id="48132" name="Picture 4"/>
          <p:cNvPicPr>
            <a:picLocks noChangeAspect="1" noChangeArrowheads="1"/>
          </p:cNvPicPr>
          <p:nvPr/>
        </p:nvPicPr>
        <p:blipFill>
          <a:blip r:embed="rId6">
            <a:clrChange>
              <a:clrFrom>
                <a:srgbClr val="FEFEFE"/>
              </a:clrFrom>
              <a:clrTo>
                <a:srgbClr val="FEFEFE">
                  <a:alpha val="0"/>
                </a:srgbClr>
              </a:clrTo>
            </a:clrChange>
          </a:blip>
          <a:srcRect/>
          <a:stretch>
            <a:fillRect/>
          </a:stretch>
        </p:blipFill>
        <p:spPr bwMode="auto">
          <a:xfrm>
            <a:off x="3581400" y="2743200"/>
            <a:ext cx="381000" cy="400050"/>
          </a:xfrm>
          <a:prstGeom prst="rect">
            <a:avLst/>
          </a:prstGeom>
          <a:noFill/>
          <a:ln w="9525">
            <a:noFill/>
            <a:miter lim="800000"/>
            <a:headEnd/>
            <a:tailEnd/>
          </a:ln>
          <a:effectLst/>
        </p:spPr>
      </p:pic>
      <p:sp>
        <p:nvSpPr>
          <p:cNvPr id="35" name="TextBox 34"/>
          <p:cNvSpPr txBox="1"/>
          <p:nvPr/>
        </p:nvSpPr>
        <p:spPr>
          <a:xfrm>
            <a:off x="5763819" y="1905000"/>
            <a:ext cx="3303981" cy="923330"/>
          </a:xfrm>
          <a:prstGeom prst="rect">
            <a:avLst/>
          </a:prstGeom>
          <a:noFill/>
        </p:spPr>
        <p:txBody>
          <a:bodyPr wrap="none" rtlCol="0">
            <a:spAutoFit/>
          </a:bodyPr>
          <a:lstStyle/>
          <a:p>
            <a:r>
              <a:rPr lang="en-US" dirty="0" smtClean="0"/>
              <a:t>As LDL travels through the blood-</a:t>
            </a:r>
          </a:p>
          <a:p>
            <a:r>
              <a:rPr lang="en-US" dirty="0" smtClean="0"/>
              <a:t>stream, it gets oxidized by free </a:t>
            </a:r>
          </a:p>
          <a:p>
            <a:r>
              <a:rPr lang="en-US" dirty="0" smtClean="0"/>
              <a:t>radicals (Cu</a:t>
            </a:r>
            <a:r>
              <a:rPr lang="en-US" baseline="30000" dirty="0" smtClean="0"/>
              <a:t>2+</a:t>
            </a:r>
            <a:r>
              <a:rPr lang="en-US" dirty="0" smtClean="0"/>
              <a:t> and Fe</a:t>
            </a:r>
            <a:r>
              <a:rPr lang="en-US" baseline="30000" dirty="0" smtClean="0"/>
              <a:t>2+</a:t>
            </a:r>
            <a:r>
              <a:rPr lang="en-US" dirty="0" smtClean="0"/>
              <a:t>) [8].</a:t>
            </a:r>
            <a:endParaRPr lang="en-CA" dirty="0"/>
          </a:p>
        </p:txBody>
      </p:sp>
      <p:sp>
        <p:nvSpPr>
          <p:cNvPr id="36" name="TextBox 35"/>
          <p:cNvSpPr txBox="1"/>
          <p:nvPr/>
        </p:nvSpPr>
        <p:spPr>
          <a:xfrm>
            <a:off x="5916219" y="2886670"/>
            <a:ext cx="3162532" cy="1200329"/>
          </a:xfrm>
          <a:prstGeom prst="rect">
            <a:avLst/>
          </a:prstGeom>
          <a:noFill/>
        </p:spPr>
        <p:txBody>
          <a:bodyPr wrap="none" rtlCol="0">
            <a:spAutoFit/>
          </a:bodyPr>
          <a:lstStyle/>
          <a:p>
            <a:r>
              <a:rPr lang="en-US" dirty="0" smtClean="0"/>
              <a:t>When it gets oxidized, it binds</a:t>
            </a:r>
          </a:p>
          <a:p>
            <a:r>
              <a:rPr lang="en-US" dirty="0" smtClean="0"/>
              <a:t>to the endothelium of the </a:t>
            </a:r>
          </a:p>
          <a:p>
            <a:r>
              <a:rPr lang="en-US" dirty="0" smtClean="0"/>
              <a:t>blood vessels via receptor CD36</a:t>
            </a:r>
          </a:p>
          <a:p>
            <a:r>
              <a:rPr lang="en-US" dirty="0" smtClean="0"/>
              <a:t>[8].</a:t>
            </a:r>
            <a:endParaRPr lang="en-CA" dirty="0"/>
          </a:p>
        </p:txBody>
      </p:sp>
      <p:graphicFrame>
        <p:nvGraphicFramePr>
          <p:cNvPr id="54" name="Object 2"/>
          <p:cNvGraphicFramePr>
            <a:graphicFrameLocks noChangeAspect="1"/>
          </p:cNvGraphicFramePr>
          <p:nvPr/>
        </p:nvGraphicFramePr>
        <p:xfrm>
          <a:off x="3810000" y="3733800"/>
          <a:ext cx="808037" cy="806450"/>
        </p:xfrm>
        <a:graphic>
          <a:graphicData uri="http://schemas.openxmlformats.org/presentationml/2006/ole">
            <p:oleObj spid="_x0000_s48137" name="CS ChemDraw Drawing" r:id="rId7" imgW="807371" imgH="807227" progId="ChemDraw.Document.6.0">
              <p:embed/>
            </p:oleObj>
          </a:graphicData>
        </a:graphic>
      </p:graphicFrame>
      <p:sp>
        <p:nvSpPr>
          <p:cNvPr id="55" name="Hexagon 54"/>
          <p:cNvSpPr/>
          <p:nvPr/>
        </p:nvSpPr>
        <p:spPr>
          <a:xfrm>
            <a:off x="4038600" y="41148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6" name="Hexagon 55"/>
          <p:cNvSpPr/>
          <p:nvPr/>
        </p:nvSpPr>
        <p:spPr>
          <a:xfrm>
            <a:off x="4038600" y="40386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7" name="Hexagon 56"/>
          <p:cNvSpPr/>
          <p:nvPr/>
        </p:nvSpPr>
        <p:spPr>
          <a:xfrm>
            <a:off x="4038600" y="3962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8" name="Hexagon 57"/>
          <p:cNvSpPr/>
          <p:nvPr/>
        </p:nvSpPr>
        <p:spPr>
          <a:xfrm>
            <a:off x="4114800" y="3962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9" name="Hexagon 58"/>
          <p:cNvSpPr/>
          <p:nvPr/>
        </p:nvSpPr>
        <p:spPr>
          <a:xfrm>
            <a:off x="4267200" y="41148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0" name="Hexagon 59"/>
          <p:cNvSpPr/>
          <p:nvPr/>
        </p:nvSpPr>
        <p:spPr>
          <a:xfrm>
            <a:off x="4267200" y="40386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1" name="Hexagon 60"/>
          <p:cNvSpPr/>
          <p:nvPr/>
        </p:nvSpPr>
        <p:spPr>
          <a:xfrm>
            <a:off x="4267200" y="3962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2" name="Hexagon 61"/>
          <p:cNvSpPr/>
          <p:nvPr/>
        </p:nvSpPr>
        <p:spPr>
          <a:xfrm>
            <a:off x="4343400" y="3962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3" name="Hexagon 62"/>
          <p:cNvSpPr/>
          <p:nvPr/>
        </p:nvSpPr>
        <p:spPr>
          <a:xfrm>
            <a:off x="4114800" y="4343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4" name="Hexagon 63"/>
          <p:cNvSpPr/>
          <p:nvPr/>
        </p:nvSpPr>
        <p:spPr>
          <a:xfrm>
            <a:off x="4114800" y="4267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5" name="Hexagon 64"/>
          <p:cNvSpPr/>
          <p:nvPr/>
        </p:nvSpPr>
        <p:spPr>
          <a:xfrm>
            <a:off x="4114800" y="41910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6" name="Hexagon 65"/>
          <p:cNvSpPr/>
          <p:nvPr/>
        </p:nvSpPr>
        <p:spPr>
          <a:xfrm>
            <a:off x="4191000" y="41910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7" name="Freeform 66"/>
          <p:cNvSpPr/>
          <p:nvPr/>
        </p:nvSpPr>
        <p:spPr>
          <a:xfrm rot="19543172">
            <a:off x="4212858" y="3745942"/>
            <a:ext cx="373118" cy="192690"/>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8" name="Freeform 67"/>
          <p:cNvSpPr/>
          <p:nvPr/>
        </p:nvSpPr>
        <p:spPr>
          <a:xfrm rot="4890237">
            <a:off x="4127291" y="4369601"/>
            <a:ext cx="373118" cy="192690"/>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34" name="4-Point Star 33"/>
          <p:cNvSpPr/>
          <p:nvPr/>
        </p:nvSpPr>
        <p:spPr>
          <a:xfrm>
            <a:off x="3886200" y="4343400"/>
            <a:ext cx="228600" cy="228600"/>
          </a:xfrm>
          <a:prstGeom prst="star4">
            <a:avLst/>
          </a:prstGeom>
          <a:solidFill>
            <a:srgbClr val="FFFF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33" name="4-Point Star 32"/>
          <p:cNvSpPr/>
          <p:nvPr/>
        </p:nvSpPr>
        <p:spPr>
          <a:xfrm>
            <a:off x="3886200" y="3657600"/>
            <a:ext cx="228600" cy="228600"/>
          </a:xfrm>
          <a:prstGeom prst="star4">
            <a:avLst/>
          </a:prstGeom>
          <a:solidFill>
            <a:srgbClr val="FFFF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1" name="TextBox 70"/>
          <p:cNvSpPr txBox="1"/>
          <p:nvPr/>
        </p:nvSpPr>
        <p:spPr>
          <a:xfrm>
            <a:off x="5943600" y="4114800"/>
            <a:ext cx="2870658" cy="923330"/>
          </a:xfrm>
          <a:prstGeom prst="rect">
            <a:avLst/>
          </a:prstGeom>
          <a:noFill/>
        </p:spPr>
        <p:txBody>
          <a:bodyPr wrap="none" rtlCol="0">
            <a:spAutoFit/>
          </a:bodyPr>
          <a:lstStyle/>
          <a:p>
            <a:r>
              <a:rPr lang="en-US" dirty="0" smtClean="0"/>
              <a:t>LDL then deposits the</a:t>
            </a:r>
          </a:p>
          <a:p>
            <a:r>
              <a:rPr lang="en-US" dirty="0" smtClean="0"/>
              <a:t>cholesterol just beneath the </a:t>
            </a:r>
          </a:p>
          <a:p>
            <a:r>
              <a:rPr lang="en-US" dirty="0" smtClean="0"/>
              <a:t>endothelium. </a:t>
            </a:r>
            <a:r>
              <a:rPr lang="en-CA" dirty="0" smtClean="0"/>
              <a:t> </a:t>
            </a:r>
            <a:endParaRPr lang="en-US" dirty="0" smtClean="0"/>
          </a:p>
        </p:txBody>
      </p:sp>
      <p:graphicFrame>
        <p:nvGraphicFramePr>
          <p:cNvPr id="90" name="Object 2"/>
          <p:cNvGraphicFramePr>
            <a:graphicFrameLocks noChangeAspect="1"/>
          </p:cNvGraphicFramePr>
          <p:nvPr/>
        </p:nvGraphicFramePr>
        <p:xfrm>
          <a:off x="4572000" y="4495800"/>
          <a:ext cx="808037" cy="806450"/>
        </p:xfrm>
        <a:graphic>
          <a:graphicData uri="http://schemas.openxmlformats.org/presentationml/2006/ole">
            <p:oleObj spid="_x0000_s48139" name="CS ChemDraw Drawing" r:id="rId8" imgW="816678" imgH="805833" progId="ChemDraw.Document.6.0">
              <p:embed/>
            </p:oleObj>
          </a:graphicData>
        </a:graphic>
      </p:graphicFrame>
      <p:sp>
        <p:nvSpPr>
          <p:cNvPr id="91" name="Hexagon 90"/>
          <p:cNvSpPr/>
          <p:nvPr/>
        </p:nvSpPr>
        <p:spPr>
          <a:xfrm>
            <a:off x="4800600" y="48768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2" name="Hexagon 91"/>
          <p:cNvSpPr/>
          <p:nvPr/>
        </p:nvSpPr>
        <p:spPr>
          <a:xfrm>
            <a:off x="4800600" y="48006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3" name="Hexagon 92"/>
          <p:cNvSpPr/>
          <p:nvPr/>
        </p:nvSpPr>
        <p:spPr>
          <a:xfrm>
            <a:off x="4800600" y="4724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4" name="Hexagon 93"/>
          <p:cNvSpPr/>
          <p:nvPr/>
        </p:nvSpPr>
        <p:spPr>
          <a:xfrm>
            <a:off x="4876800" y="4724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5" name="Hexagon 94"/>
          <p:cNvSpPr/>
          <p:nvPr/>
        </p:nvSpPr>
        <p:spPr>
          <a:xfrm>
            <a:off x="5029200" y="48768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6" name="Hexagon 95"/>
          <p:cNvSpPr/>
          <p:nvPr/>
        </p:nvSpPr>
        <p:spPr>
          <a:xfrm>
            <a:off x="5029200" y="48006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7" name="Hexagon 96"/>
          <p:cNvSpPr/>
          <p:nvPr/>
        </p:nvSpPr>
        <p:spPr>
          <a:xfrm>
            <a:off x="5029200" y="4724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8" name="Hexagon 97"/>
          <p:cNvSpPr/>
          <p:nvPr/>
        </p:nvSpPr>
        <p:spPr>
          <a:xfrm>
            <a:off x="5105400" y="4724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9" name="Hexagon 98"/>
          <p:cNvSpPr/>
          <p:nvPr/>
        </p:nvSpPr>
        <p:spPr>
          <a:xfrm>
            <a:off x="4876800" y="5105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0" name="Hexagon 99"/>
          <p:cNvSpPr/>
          <p:nvPr/>
        </p:nvSpPr>
        <p:spPr>
          <a:xfrm>
            <a:off x="4876800" y="5029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1" name="Hexagon 100"/>
          <p:cNvSpPr/>
          <p:nvPr/>
        </p:nvSpPr>
        <p:spPr>
          <a:xfrm>
            <a:off x="4876800" y="49530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2" name="Hexagon 101"/>
          <p:cNvSpPr/>
          <p:nvPr/>
        </p:nvSpPr>
        <p:spPr>
          <a:xfrm>
            <a:off x="4953000" y="49530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3" name="Freeform 102"/>
          <p:cNvSpPr/>
          <p:nvPr/>
        </p:nvSpPr>
        <p:spPr>
          <a:xfrm rot="19543172">
            <a:off x="4974858" y="4507942"/>
            <a:ext cx="373118" cy="192690"/>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4" name="Freeform 103"/>
          <p:cNvSpPr/>
          <p:nvPr/>
        </p:nvSpPr>
        <p:spPr>
          <a:xfrm rot="4890237">
            <a:off x="4889291" y="5131601"/>
            <a:ext cx="373118" cy="192690"/>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9" name="4-Point Star 88"/>
          <p:cNvSpPr/>
          <p:nvPr/>
        </p:nvSpPr>
        <p:spPr>
          <a:xfrm>
            <a:off x="4724400" y="4419600"/>
            <a:ext cx="228600" cy="228600"/>
          </a:xfrm>
          <a:prstGeom prst="star4">
            <a:avLst/>
          </a:prstGeom>
          <a:solidFill>
            <a:srgbClr val="FFFF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8" name="4-Point Star 107"/>
          <p:cNvSpPr/>
          <p:nvPr/>
        </p:nvSpPr>
        <p:spPr>
          <a:xfrm>
            <a:off x="4648200" y="5105400"/>
            <a:ext cx="228600" cy="228600"/>
          </a:xfrm>
          <a:prstGeom prst="star4">
            <a:avLst/>
          </a:prstGeom>
          <a:solidFill>
            <a:srgbClr val="FFFF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9" name="Hexagon 108"/>
          <p:cNvSpPr/>
          <p:nvPr/>
        </p:nvSpPr>
        <p:spPr>
          <a:xfrm>
            <a:off x="5181600" y="51816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0" name="Hexagon 109"/>
          <p:cNvSpPr/>
          <p:nvPr/>
        </p:nvSpPr>
        <p:spPr>
          <a:xfrm>
            <a:off x="5181600" y="52578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1" name="Hexagon 110"/>
          <p:cNvSpPr/>
          <p:nvPr/>
        </p:nvSpPr>
        <p:spPr>
          <a:xfrm>
            <a:off x="5257800" y="51816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2" name="Hexagon 111"/>
          <p:cNvSpPr/>
          <p:nvPr/>
        </p:nvSpPr>
        <p:spPr>
          <a:xfrm>
            <a:off x="5334000" y="51816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3" name="Hexagon 112"/>
          <p:cNvSpPr/>
          <p:nvPr/>
        </p:nvSpPr>
        <p:spPr>
          <a:xfrm>
            <a:off x="5334000" y="5029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4" name="Hexagon 113"/>
          <p:cNvSpPr/>
          <p:nvPr/>
        </p:nvSpPr>
        <p:spPr>
          <a:xfrm>
            <a:off x="5334000" y="51054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5" name="Hexagon 114"/>
          <p:cNvSpPr/>
          <p:nvPr/>
        </p:nvSpPr>
        <p:spPr>
          <a:xfrm>
            <a:off x="5410200" y="5029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6" name="Hexagon 115"/>
          <p:cNvSpPr/>
          <p:nvPr/>
        </p:nvSpPr>
        <p:spPr>
          <a:xfrm>
            <a:off x="5486400" y="5029200"/>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7" name="Rectangle 116"/>
          <p:cNvSpPr/>
          <p:nvPr/>
        </p:nvSpPr>
        <p:spPr>
          <a:xfrm>
            <a:off x="0" y="4267200"/>
            <a:ext cx="3733800" cy="2862322"/>
          </a:xfrm>
          <a:prstGeom prst="rect">
            <a:avLst/>
          </a:prstGeom>
        </p:spPr>
        <p:txBody>
          <a:bodyPr wrap="square">
            <a:spAutoFit/>
          </a:bodyPr>
          <a:lstStyle/>
          <a:p>
            <a:r>
              <a:rPr lang="en-CA" dirty="0" smtClean="0"/>
              <a:t>This eventually leads to </a:t>
            </a:r>
          </a:p>
          <a:p>
            <a:r>
              <a:rPr lang="en-US" dirty="0" smtClean="0"/>
              <a:t>atherosclerosis  </a:t>
            </a:r>
          </a:p>
          <a:p>
            <a:r>
              <a:rPr lang="en-US" dirty="0" smtClean="0"/>
              <a:t>(hardening of the blood </a:t>
            </a:r>
          </a:p>
          <a:p>
            <a:r>
              <a:rPr lang="en-US" dirty="0" smtClean="0"/>
              <a:t>vessels), as well as, the </a:t>
            </a:r>
          </a:p>
          <a:p>
            <a:r>
              <a:rPr lang="en-US" dirty="0" smtClean="0"/>
              <a:t>formation of puss and </a:t>
            </a:r>
          </a:p>
          <a:p>
            <a:r>
              <a:rPr lang="en-US" dirty="0" smtClean="0"/>
              <a:t>platelet aggregation, which causes narrowing of the lumen of the blood vessel, leading to problems such as heart diseases and stroke.</a:t>
            </a:r>
          </a:p>
          <a:p>
            <a:endParaRPr lang="en-CA" dirty="0"/>
          </a:p>
        </p:txBody>
      </p:sp>
      <p:sp>
        <p:nvSpPr>
          <p:cNvPr id="120" name="Freeform 119"/>
          <p:cNvSpPr/>
          <p:nvPr/>
        </p:nvSpPr>
        <p:spPr>
          <a:xfrm>
            <a:off x="3810000" y="2668751"/>
            <a:ext cx="1905000" cy="3046249"/>
          </a:xfrm>
          <a:custGeom>
            <a:avLst/>
            <a:gdLst>
              <a:gd name="connsiteX0" fmla="*/ 763751 w 1802524"/>
              <a:gd name="connsiteY0" fmla="*/ 50800 h 3046249"/>
              <a:gd name="connsiteX1" fmla="*/ 564055 w 1802524"/>
              <a:gd name="connsiteY1" fmla="*/ 502745 h 3046249"/>
              <a:gd name="connsiteX2" fmla="*/ 868855 w 1802524"/>
              <a:gd name="connsiteY2" fmla="*/ 1070304 h 3046249"/>
              <a:gd name="connsiteX3" fmla="*/ 889876 w 1802524"/>
              <a:gd name="connsiteY3" fmla="*/ 1427655 h 3046249"/>
              <a:gd name="connsiteX4" fmla="*/ 616607 w 1802524"/>
              <a:gd name="connsiteY4" fmla="*/ 1637862 h 3046249"/>
              <a:gd name="connsiteX5" fmla="*/ 543034 w 1802524"/>
              <a:gd name="connsiteY5" fmla="*/ 1753476 h 3046249"/>
              <a:gd name="connsiteX6" fmla="*/ 585076 w 1802524"/>
              <a:gd name="connsiteY6" fmla="*/ 1921642 h 3046249"/>
              <a:gd name="connsiteX7" fmla="*/ 679669 w 1802524"/>
              <a:gd name="connsiteY7" fmla="*/ 2257973 h 3046249"/>
              <a:gd name="connsiteX8" fmla="*/ 427420 w 1802524"/>
              <a:gd name="connsiteY8" fmla="*/ 2457669 h 3046249"/>
              <a:gd name="connsiteX9" fmla="*/ 49048 w 1802524"/>
              <a:gd name="connsiteY9" fmla="*/ 2962166 h 3046249"/>
              <a:gd name="connsiteX10" fmla="*/ 721710 w 1802524"/>
              <a:gd name="connsiteY10" fmla="*/ 2962166 h 3046249"/>
              <a:gd name="connsiteX11" fmla="*/ 1247227 w 1802524"/>
              <a:gd name="connsiteY11" fmla="*/ 2657366 h 3046249"/>
              <a:gd name="connsiteX12" fmla="*/ 1667641 w 1802524"/>
              <a:gd name="connsiteY12" fmla="*/ 2131849 h 3046249"/>
              <a:gd name="connsiteX13" fmla="*/ 1793765 w 1802524"/>
              <a:gd name="connsiteY13" fmla="*/ 1564290 h 3046249"/>
              <a:gd name="connsiteX14" fmla="*/ 1720193 w 1802524"/>
              <a:gd name="connsiteY14" fmla="*/ 965200 h 3046249"/>
              <a:gd name="connsiteX15" fmla="*/ 1562538 w 1802524"/>
              <a:gd name="connsiteY15" fmla="*/ 670911 h 3046249"/>
              <a:gd name="connsiteX16" fmla="*/ 1278758 w 1802524"/>
              <a:gd name="connsiteY16" fmla="*/ 197945 h 3046249"/>
              <a:gd name="connsiteX17" fmla="*/ 763751 w 1802524"/>
              <a:gd name="connsiteY17" fmla="*/ 50800 h 3046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02524" h="3046249">
                <a:moveTo>
                  <a:pt x="763751" y="50800"/>
                </a:moveTo>
                <a:cubicBezTo>
                  <a:pt x="644634" y="101600"/>
                  <a:pt x="546538" y="332828"/>
                  <a:pt x="564055" y="502745"/>
                </a:cubicBezTo>
                <a:cubicBezTo>
                  <a:pt x="581572" y="672662"/>
                  <a:pt x="814552" y="916152"/>
                  <a:pt x="868855" y="1070304"/>
                </a:cubicBezTo>
                <a:cubicBezTo>
                  <a:pt x="923158" y="1224456"/>
                  <a:pt x="931917" y="1333062"/>
                  <a:pt x="889876" y="1427655"/>
                </a:cubicBezTo>
                <a:cubicBezTo>
                  <a:pt x="847835" y="1522248"/>
                  <a:pt x="674414" y="1583559"/>
                  <a:pt x="616607" y="1637862"/>
                </a:cubicBezTo>
                <a:cubicBezTo>
                  <a:pt x="558800" y="1692165"/>
                  <a:pt x="548289" y="1706179"/>
                  <a:pt x="543034" y="1753476"/>
                </a:cubicBezTo>
                <a:cubicBezTo>
                  <a:pt x="537779" y="1800773"/>
                  <a:pt x="562304" y="1837559"/>
                  <a:pt x="585076" y="1921642"/>
                </a:cubicBezTo>
                <a:cubicBezTo>
                  <a:pt x="607849" y="2005725"/>
                  <a:pt x="705945" y="2168635"/>
                  <a:pt x="679669" y="2257973"/>
                </a:cubicBezTo>
                <a:cubicBezTo>
                  <a:pt x="653393" y="2347311"/>
                  <a:pt x="532523" y="2340304"/>
                  <a:pt x="427420" y="2457669"/>
                </a:cubicBezTo>
                <a:cubicBezTo>
                  <a:pt x="322317" y="2575034"/>
                  <a:pt x="0" y="2878083"/>
                  <a:pt x="49048" y="2962166"/>
                </a:cubicBezTo>
                <a:cubicBezTo>
                  <a:pt x="98096" y="3046249"/>
                  <a:pt x="522014" y="3012966"/>
                  <a:pt x="721710" y="2962166"/>
                </a:cubicBezTo>
                <a:cubicBezTo>
                  <a:pt x="921407" y="2911366"/>
                  <a:pt x="1089572" y="2795752"/>
                  <a:pt x="1247227" y="2657366"/>
                </a:cubicBezTo>
                <a:cubicBezTo>
                  <a:pt x="1404882" y="2518980"/>
                  <a:pt x="1576551" y="2314028"/>
                  <a:pt x="1667641" y="2131849"/>
                </a:cubicBezTo>
                <a:cubicBezTo>
                  <a:pt x="1758731" y="1949670"/>
                  <a:pt x="1785006" y="1758731"/>
                  <a:pt x="1793765" y="1564290"/>
                </a:cubicBezTo>
                <a:cubicBezTo>
                  <a:pt x="1802524" y="1369849"/>
                  <a:pt x="1758731" y="1114096"/>
                  <a:pt x="1720193" y="965200"/>
                </a:cubicBezTo>
                <a:cubicBezTo>
                  <a:pt x="1681655" y="816304"/>
                  <a:pt x="1636110" y="798787"/>
                  <a:pt x="1562538" y="670911"/>
                </a:cubicBezTo>
                <a:cubicBezTo>
                  <a:pt x="1488966" y="543035"/>
                  <a:pt x="1415393" y="303049"/>
                  <a:pt x="1278758" y="197945"/>
                </a:cubicBezTo>
                <a:cubicBezTo>
                  <a:pt x="1142124" y="92842"/>
                  <a:pt x="882868" y="0"/>
                  <a:pt x="763751" y="50800"/>
                </a:cubicBezTo>
                <a:close/>
              </a:path>
            </a:pathLst>
          </a:cu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pic>
        <p:nvPicPr>
          <p:cNvPr id="48142"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3124200" y="4572000"/>
            <a:ext cx="228600" cy="186856"/>
          </a:xfrm>
          <a:prstGeom prst="rect">
            <a:avLst/>
          </a:prstGeom>
          <a:noFill/>
        </p:spPr>
      </p:pic>
      <p:pic>
        <p:nvPicPr>
          <p:cNvPr id="123"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5181600" y="3505200"/>
            <a:ext cx="228600" cy="186856"/>
          </a:xfrm>
          <a:prstGeom prst="rect">
            <a:avLst/>
          </a:prstGeom>
          <a:noFill/>
        </p:spPr>
      </p:pic>
      <p:pic>
        <p:nvPicPr>
          <p:cNvPr id="124"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4800600" y="3200400"/>
            <a:ext cx="228600" cy="186856"/>
          </a:xfrm>
          <a:prstGeom prst="rect">
            <a:avLst/>
          </a:prstGeom>
          <a:noFill/>
        </p:spPr>
      </p:pic>
      <p:pic>
        <p:nvPicPr>
          <p:cNvPr id="125"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3657600" y="5257800"/>
            <a:ext cx="228600" cy="186856"/>
          </a:xfrm>
          <a:prstGeom prst="rect">
            <a:avLst/>
          </a:prstGeom>
          <a:noFill/>
        </p:spPr>
      </p:pic>
      <p:pic>
        <p:nvPicPr>
          <p:cNvPr id="127"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4114800" y="2895600"/>
            <a:ext cx="228600" cy="186856"/>
          </a:xfrm>
          <a:prstGeom prst="rect">
            <a:avLst/>
          </a:prstGeom>
          <a:noFill/>
        </p:spPr>
      </p:pic>
      <p:pic>
        <p:nvPicPr>
          <p:cNvPr id="128"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2819400" y="4191000"/>
            <a:ext cx="228600" cy="186856"/>
          </a:xfrm>
          <a:prstGeom prst="rect">
            <a:avLst/>
          </a:prstGeom>
          <a:noFill/>
        </p:spPr>
      </p:pic>
      <p:pic>
        <p:nvPicPr>
          <p:cNvPr id="129"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3048000" y="3276600"/>
            <a:ext cx="228600" cy="186856"/>
          </a:xfrm>
          <a:prstGeom prst="rect">
            <a:avLst/>
          </a:prstGeom>
          <a:noFill/>
        </p:spPr>
      </p:pic>
      <p:pic>
        <p:nvPicPr>
          <p:cNvPr id="130"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4876800" y="4114800"/>
            <a:ext cx="228600" cy="186856"/>
          </a:xfrm>
          <a:prstGeom prst="rect">
            <a:avLst/>
          </a:prstGeom>
          <a:noFill/>
        </p:spPr>
      </p:pic>
      <p:cxnSp>
        <p:nvCxnSpPr>
          <p:cNvPr id="69" name="Straight Connector 68"/>
          <p:cNvCxnSpPr/>
          <p:nvPr/>
        </p:nvCxnSpPr>
        <p:spPr>
          <a:xfrm>
            <a:off x="2209800" y="3048000"/>
            <a:ext cx="845580" cy="288022"/>
          </a:xfrm>
          <a:prstGeom prst="line">
            <a:avLst/>
          </a:prstGeom>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749233" y="2831068"/>
            <a:ext cx="1536767" cy="369332"/>
          </a:xfrm>
          <a:prstGeom prst="rect">
            <a:avLst/>
          </a:prstGeom>
          <a:noFill/>
        </p:spPr>
        <p:txBody>
          <a:bodyPr wrap="none" rtlCol="0">
            <a:spAutoFit/>
          </a:bodyPr>
          <a:lstStyle/>
          <a:p>
            <a:r>
              <a:rPr lang="en-US" dirty="0" smtClean="0"/>
              <a:t>Red Blood Cell</a:t>
            </a:r>
            <a:endParaRPr lang="en-CA" dirty="0"/>
          </a:p>
        </p:txBody>
      </p:sp>
      <p:pic>
        <p:nvPicPr>
          <p:cNvPr id="72"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4114800" y="5334000"/>
            <a:ext cx="228600" cy="186856"/>
          </a:xfrm>
          <a:prstGeom prst="rect">
            <a:avLst/>
          </a:prstGeom>
          <a:noFill/>
        </p:spPr>
      </p:pic>
      <p:cxnSp>
        <p:nvCxnSpPr>
          <p:cNvPr id="73" name="Straight Connector 72"/>
          <p:cNvCxnSpPr/>
          <p:nvPr/>
        </p:nvCxnSpPr>
        <p:spPr>
          <a:xfrm>
            <a:off x="4724400" y="5334000"/>
            <a:ext cx="533400" cy="457200"/>
          </a:xfrm>
          <a:prstGeom prst="line">
            <a:avLst/>
          </a:prstGeom>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5334000" y="5638800"/>
            <a:ext cx="2322880" cy="369332"/>
          </a:xfrm>
          <a:prstGeom prst="rect">
            <a:avLst/>
          </a:prstGeom>
          <a:noFill/>
        </p:spPr>
        <p:txBody>
          <a:bodyPr wrap="none" rtlCol="0">
            <a:spAutoFit/>
          </a:bodyPr>
          <a:lstStyle/>
          <a:p>
            <a:r>
              <a:rPr lang="en-US" dirty="0" smtClean="0"/>
              <a:t>Fatty material deposits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4.16667E-6 2.0657E-6 C 0.01493 0.03932 0.02986 0.07865 0.02413 0.09646 C 0.0184 0.11427 -0.00816 0.1108 -0.03455 0.10733 " pathEditMode="relative" ptsTypes="aaA">
                                      <p:cBhvr>
                                        <p:cTn id="10" dur="2000" fill="hold"/>
                                        <p:tgtEl>
                                          <p:spTgt spid="48132"/>
                                        </p:tgtEl>
                                        <p:attrNameLst>
                                          <p:attrName>ppt_x</p:attrName>
                                          <p:attrName>ppt_y</p:attrName>
                                        </p:attrNameLst>
                                      </p:cBhvr>
                                    </p:animMotion>
                                  </p:childTnLst>
                                </p:cTn>
                              </p:par>
                            </p:childTnLst>
                          </p:cTn>
                        </p:par>
                        <p:par>
                          <p:cTn id="11" fill="hold">
                            <p:stCondLst>
                              <p:cond delay="2000"/>
                            </p:stCondLst>
                            <p:childTnLst>
                              <p:par>
                                <p:cTn id="12" presetID="1" presetClass="entr" presetSubtype="0" fill="hold" grpId="0" nodeType="afterEffect">
                                  <p:stCondLst>
                                    <p:cond delay="0"/>
                                  </p:stCondLst>
                                  <p:childTnLst>
                                    <p:set>
                                      <p:cBhvr>
                                        <p:cTn id="13" dur="1" fill="hold">
                                          <p:stCondLst>
                                            <p:cond delay="0"/>
                                          </p:stCondLst>
                                        </p:cTn>
                                        <p:tgtEl>
                                          <p:spTgt spid="33"/>
                                        </p:tgtEl>
                                        <p:attrNameLst>
                                          <p:attrName>style.visibility</p:attrName>
                                        </p:attrNameLst>
                                      </p:cBhvr>
                                      <p:to>
                                        <p:strVal val="visible"/>
                                      </p:to>
                                    </p:set>
                                  </p:childTnLst>
                                </p:cTn>
                              </p:par>
                            </p:childTnLst>
                          </p:cTn>
                        </p:par>
                        <p:par>
                          <p:cTn id="14" fill="hold">
                            <p:stCondLst>
                              <p:cond delay="2000"/>
                            </p:stCondLst>
                            <p:childTnLst>
                              <p:par>
                                <p:cTn id="15" presetID="0" presetClass="path" presetSubtype="0" accel="50000" decel="50000" fill="hold" nodeType="afterEffect">
                                  <p:stCondLst>
                                    <p:cond delay="0"/>
                                  </p:stCondLst>
                                  <p:childTnLst>
                                    <p:animMotion origin="layout" path="M -8.88889E-6 -5.57483E-7 C 0.01857 -0.03053 0.03732 -0.06084 0.04357 -0.06269 C 0.04982 -0.06454 0.04374 -0.0377 0.03784 -0.01064 " pathEditMode="relative" ptsTypes="aaA">
                                      <p:cBhvr>
                                        <p:cTn id="16" dur="2000" fill="hold"/>
                                        <p:tgtEl>
                                          <p:spTgt spid="48131"/>
                                        </p:tgtEl>
                                        <p:attrNameLst>
                                          <p:attrName>ppt_x</p:attrName>
                                          <p:attrName>ppt_y</p:attrName>
                                        </p:attrNameLst>
                                      </p:cBhvr>
                                    </p:animMotion>
                                  </p:childTnLst>
                                </p:cTn>
                              </p:par>
                            </p:childTnLst>
                          </p:cTn>
                        </p:par>
                        <p:par>
                          <p:cTn id="17" fill="hold">
                            <p:stCondLst>
                              <p:cond delay="4000"/>
                            </p:stCondLst>
                            <p:childTnLst>
                              <p:par>
                                <p:cTn id="18" presetID="1" presetClass="entr" presetSubtype="0" fill="hold" grpId="0" nodeType="afterEffect">
                                  <p:stCondLst>
                                    <p:cond delay="0"/>
                                  </p:stCondLst>
                                  <p:childTnLst>
                                    <p:set>
                                      <p:cBhvr>
                                        <p:cTn id="19" dur="1" fill="hold">
                                          <p:stCondLst>
                                            <p:cond delay="0"/>
                                          </p:stCondLst>
                                        </p:cTn>
                                        <p:tgtEl>
                                          <p:spTgt spid="3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nodeType="clickEffect">
                                  <p:stCondLst>
                                    <p:cond delay="0"/>
                                  </p:stCondLst>
                                  <p:childTnLst>
                                    <p:set>
                                      <p:cBhvr>
                                        <p:cTn id="27" dur="1" fill="hold">
                                          <p:stCondLst>
                                            <p:cond delay="0"/>
                                          </p:stCondLst>
                                        </p:cTn>
                                        <p:tgtEl>
                                          <p:spTgt spid="54"/>
                                        </p:tgtEl>
                                        <p:attrNameLst>
                                          <p:attrName>style.visibility</p:attrName>
                                        </p:attrNameLst>
                                      </p:cBhvr>
                                      <p:to>
                                        <p:strVal val="hidden"/>
                                      </p:to>
                                    </p:set>
                                  </p:childTnLst>
                                </p:cTn>
                              </p:par>
                              <p:par>
                                <p:cTn id="28" presetID="1" presetClass="exit" presetSubtype="0" fill="hold" grpId="0" nodeType="withEffect">
                                  <p:stCondLst>
                                    <p:cond delay="0"/>
                                  </p:stCondLst>
                                  <p:childTnLst>
                                    <p:set>
                                      <p:cBhvr>
                                        <p:cTn id="29" dur="1" fill="hold">
                                          <p:stCondLst>
                                            <p:cond delay="0"/>
                                          </p:stCondLst>
                                        </p:cTn>
                                        <p:tgtEl>
                                          <p:spTgt spid="55"/>
                                        </p:tgtEl>
                                        <p:attrNameLst>
                                          <p:attrName>style.visibility</p:attrName>
                                        </p:attrNameLst>
                                      </p:cBhvr>
                                      <p:to>
                                        <p:strVal val="hidden"/>
                                      </p:to>
                                    </p:set>
                                  </p:childTnLst>
                                </p:cTn>
                              </p:par>
                              <p:par>
                                <p:cTn id="30" presetID="1" presetClass="exit" presetSubtype="0" fill="hold" grpId="0" nodeType="withEffect">
                                  <p:stCondLst>
                                    <p:cond delay="0"/>
                                  </p:stCondLst>
                                  <p:childTnLst>
                                    <p:set>
                                      <p:cBhvr>
                                        <p:cTn id="31" dur="1" fill="hold">
                                          <p:stCondLst>
                                            <p:cond delay="0"/>
                                          </p:stCondLst>
                                        </p:cTn>
                                        <p:tgtEl>
                                          <p:spTgt spid="56"/>
                                        </p:tgtEl>
                                        <p:attrNameLst>
                                          <p:attrName>style.visibility</p:attrName>
                                        </p:attrNameLst>
                                      </p:cBhvr>
                                      <p:to>
                                        <p:strVal val="hidden"/>
                                      </p:to>
                                    </p:set>
                                  </p:childTnLst>
                                </p:cTn>
                              </p:par>
                              <p:par>
                                <p:cTn id="32" presetID="1" presetClass="exit" presetSubtype="0" fill="hold" grpId="0" nodeType="withEffect">
                                  <p:stCondLst>
                                    <p:cond delay="0"/>
                                  </p:stCondLst>
                                  <p:childTnLst>
                                    <p:set>
                                      <p:cBhvr>
                                        <p:cTn id="33" dur="1" fill="hold">
                                          <p:stCondLst>
                                            <p:cond delay="0"/>
                                          </p:stCondLst>
                                        </p:cTn>
                                        <p:tgtEl>
                                          <p:spTgt spid="57"/>
                                        </p:tgtEl>
                                        <p:attrNameLst>
                                          <p:attrName>style.visibility</p:attrName>
                                        </p:attrNameLst>
                                      </p:cBhvr>
                                      <p:to>
                                        <p:strVal val="hidden"/>
                                      </p:to>
                                    </p:set>
                                  </p:childTnLst>
                                </p:cTn>
                              </p:par>
                              <p:par>
                                <p:cTn id="34" presetID="1" presetClass="exit" presetSubtype="0" fill="hold" grpId="0" nodeType="withEffect">
                                  <p:stCondLst>
                                    <p:cond delay="0"/>
                                  </p:stCondLst>
                                  <p:childTnLst>
                                    <p:set>
                                      <p:cBhvr>
                                        <p:cTn id="35" dur="1" fill="hold">
                                          <p:stCondLst>
                                            <p:cond delay="0"/>
                                          </p:stCondLst>
                                        </p:cTn>
                                        <p:tgtEl>
                                          <p:spTgt spid="58"/>
                                        </p:tgtEl>
                                        <p:attrNameLst>
                                          <p:attrName>style.visibility</p:attrName>
                                        </p:attrNameLst>
                                      </p:cBhvr>
                                      <p:to>
                                        <p:strVal val="hidden"/>
                                      </p:to>
                                    </p:set>
                                  </p:childTnLst>
                                </p:cTn>
                              </p:par>
                              <p:par>
                                <p:cTn id="36" presetID="1" presetClass="exit" presetSubtype="0" fill="hold" grpId="0" nodeType="withEffect">
                                  <p:stCondLst>
                                    <p:cond delay="0"/>
                                  </p:stCondLst>
                                  <p:childTnLst>
                                    <p:set>
                                      <p:cBhvr>
                                        <p:cTn id="37" dur="1" fill="hold">
                                          <p:stCondLst>
                                            <p:cond delay="0"/>
                                          </p:stCondLst>
                                        </p:cTn>
                                        <p:tgtEl>
                                          <p:spTgt spid="59"/>
                                        </p:tgtEl>
                                        <p:attrNameLst>
                                          <p:attrName>style.visibility</p:attrName>
                                        </p:attrNameLst>
                                      </p:cBhvr>
                                      <p:to>
                                        <p:strVal val="hidden"/>
                                      </p:to>
                                    </p:set>
                                  </p:childTnLst>
                                </p:cTn>
                              </p:par>
                              <p:par>
                                <p:cTn id="38" presetID="1" presetClass="exit" presetSubtype="0" fill="hold" grpId="0" nodeType="withEffect">
                                  <p:stCondLst>
                                    <p:cond delay="0"/>
                                  </p:stCondLst>
                                  <p:childTnLst>
                                    <p:set>
                                      <p:cBhvr>
                                        <p:cTn id="39" dur="1" fill="hold">
                                          <p:stCondLst>
                                            <p:cond delay="0"/>
                                          </p:stCondLst>
                                        </p:cTn>
                                        <p:tgtEl>
                                          <p:spTgt spid="60"/>
                                        </p:tgtEl>
                                        <p:attrNameLst>
                                          <p:attrName>style.visibility</p:attrName>
                                        </p:attrNameLst>
                                      </p:cBhvr>
                                      <p:to>
                                        <p:strVal val="hidden"/>
                                      </p:to>
                                    </p:set>
                                  </p:childTnLst>
                                </p:cTn>
                              </p:par>
                              <p:par>
                                <p:cTn id="40" presetID="1" presetClass="exit" presetSubtype="0" fill="hold" grpId="0" nodeType="withEffect">
                                  <p:stCondLst>
                                    <p:cond delay="0"/>
                                  </p:stCondLst>
                                  <p:childTnLst>
                                    <p:set>
                                      <p:cBhvr>
                                        <p:cTn id="41" dur="1" fill="hold">
                                          <p:stCondLst>
                                            <p:cond delay="0"/>
                                          </p:stCondLst>
                                        </p:cTn>
                                        <p:tgtEl>
                                          <p:spTgt spid="61"/>
                                        </p:tgtEl>
                                        <p:attrNameLst>
                                          <p:attrName>style.visibility</p:attrName>
                                        </p:attrNameLst>
                                      </p:cBhvr>
                                      <p:to>
                                        <p:strVal val="hidden"/>
                                      </p:to>
                                    </p:set>
                                  </p:childTnLst>
                                </p:cTn>
                              </p:par>
                              <p:par>
                                <p:cTn id="42" presetID="1" presetClass="exit" presetSubtype="0" fill="hold" grpId="0" nodeType="withEffect">
                                  <p:stCondLst>
                                    <p:cond delay="0"/>
                                  </p:stCondLst>
                                  <p:childTnLst>
                                    <p:set>
                                      <p:cBhvr>
                                        <p:cTn id="43" dur="1" fill="hold">
                                          <p:stCondLst>
                                            <p:cond delay="0"/>
                                          </p:stCondLst>
                                        </p:cTn>
                                        <p:tgtEl>
                                          <p:spTgt spid="62"/>
                                        </p:tgtEl>
                                        <p:attrNameLst>
                                          <p:attrName>style.visibility</p:attrName>
                                        </p:attrNameLst>
                                      </p:cBhvr>
                                      <p:to>
                                        <p:strVal val="hidden"/>
                                      </p:to>
                                    </p:set>
                                  </p:childTnLst>
                                </p:cTn>
                              </p:par>
                              <p:par>
                                <p:cTn id="44" presetID="1" presetClass="exit" presetSubtype="0" fill="hold" grpId="0" nodeType="withEffect">
                                  <p:stCondLst>
                                    <p:cond delay="0"/>
                                  </p:stCondLst>
                                  <p:childTnLst>
                                    <p:set>
                                      <p:cBhvr>
                                        <p:cTn id="45" dur="1" fill="hold">
                                          <p:stCondLst>
                                            <p:cond delay="0"/>
                                          </p:stCondLst>
                                        </p:cTn>
                                        <p:tgtEl>
                                          <p:spTgt spid="63"/>
                                        </p:tgtEl>
                                        <p:attrNameLst>
                                          <p:attrName>style.visibility</p:attrName>
                                        </p:attrNameLst>
                                      </p:cBhvr>
                                      <p:to>
                                        <p:strVal val="hidden"/>
                                      </p:to>
                                    </p:set>
                                  </p:childTnLst>
                                </p:cTn>
                              </p:par>
                              <p:par>
                                <p:cTn id="46" presetID="1" presetClass="exit" presetSubtype="0" fill="hold" grpId="0" nodeType="withEffect">
                                  <p:stCondLst>
                                    <p:cond delay="0"/>
                                  </p:stCondLst>
                                  <p:childTnLst>
                                    <p:set>
                                      <p:cBhvr>
                                        <p:cTn id="47" dur="1" fill="hold">
                                          <p:stCondLst>
                                            <p:cond delay="0"/>
                                          </p:stCondLst>
                                        </p:cTn>
                                        <p:tgtEl>
                                          <p:spTgt spid="64"/>
                                        </p:tgtEl>
                                        <p:attrNameLst>
                                          <p:attrName>style.visibility</p:attrName>
                                        </p:attrNameLst>
                                      </p:cBhvr>
                                      <p:to>
                                        <p:strVal val="hidden"/>
                                      </p:to>
                                    </p:set>
                                  </p:childTnLst>
                                </p:cTn>
                              </p:par>
                              <p:par>
                                <p:cTn id="48" presetID="1" presetClass="exit" presetSubtype="0" fill="hold" grpId="0" nodeType="withEffect">
                                  <p:stCondLst>
                                    <p:cond delay="0"/>
                                  </p:stCondLst>
                                  <p:childTnLst>
                                    <p:set>
                                      <p:cBhvr>
                                        <p:cTn id="49" dur="1" fill="hold">
                                          <p:stCondLst>
                                            <p:cond delay="0"/>
                                          </p:stCondLst>
                                        </p:cTn>
                                        <p:tgtEl>
                                          <p:spTgt spid="65"/>
                                        </p:tgtEl>
                                        <p:attrNameLst>
                                          <p:attrName>style.visibility</p:attrName>
                                        </p:attrNameLst>
                                      </p:cBhvr>
                                      <p:to>
                                        <p:strVal val="hidden"/>
                                      </p:to>
                                    </p:set>
                                  </p:childTnLst>
                                </p:cTn>
                              </p:par>
                              <p:par>
                                <p:cTn id="50" presetID="1" presetClass="exit" presetSubtype="0" fill="hold" grpId="0" nodeType="withEffect">
                                  <p:stCondLst>
                                    <p:cond delay="0"/>
                                  </p:stCondLst>
                                  <p:childTnLst>
                                    <p:set>
                                      <p:cBhvr>
                                        <p:cTn id="51" dur="1" fill="hold">
                                          <p:stCondLst>
                                            <p:cond delay="0"/>
                                          </p:stCondLst>
                                        </p:cTn>
                                        <p:tgtEl>
                                          <p:spTgt spid="66"/>
                                        </p:tgtEl>
                                        <p:attrNameLst>
                                          <p:attrName>style.visibility</p:attrName>
                                        </p:attrNameLst>
                                      </p:cBhvr>
                                      <p:to>
                                        <p:strVal val="hidden"/>
                                      </p:to>
                                    </p:set>
                                  </p:childTnLst>
                                </p:cTn>
                              </p:par>
                              <p:par>
                                <p:cTn id="52" presetID="1" presetClass="exit" presetSubtype="0" fill="hold" grpId="0" nodeType="withEffect">
                                  <p:stCondLst>
                                    <p:cond delay="0"/>
                                  </p:stCondLst>
                                  <p:childTnLst>
                                    <p:set>
                                      <p:cBhvr>
                                        <p:cTn id="53" dur="1" fill="hold">
                                          <p:stCondLst>
                                            <p:cond delay="0"/>
                                          </p:stCondLst>
                                        </p:cTn>
                                        <p:tgtEl>
                                          <p:spTgt spid="67"/>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34"/>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33"/>
                                        </p:tgtEl>
                                        <p:attrNameLst>
                                          <p:attrName>style.visibility</p:attrName>
                                        </p:attrNameLst>
                                      </p:cBhvr>
                                      <p:to>
                                        <p:strVal val="hidden"/>
                                      </p:to>
                                    </p:set>
                                  </p:childTnLst>
                                </p:cTn>
                              </p:par>
                              <p:par>
                                <p:cTn id="58" presetID="1" presetClass="exit" presetSubtype="0" fill="hold" grpId="0" nodeType="withEffect">
                                  <p:stCondLst>
                                    <p:cond delay="0"/>
                                  </p:stCondLst>
                                  <p:childTnLst>
                                    <p:set>
                                      <p:cBhvr>
                                        <p:cTn id="59" dur="1" fill="hold">
                                          <p:stCondLst>
                                            <p:cond delay="0"/>
                                          </p:stCondLst>
                                        </p:cTn>
                                        <p:tgtEl>
                                          <p:spTgt spid="68"/>
                                        </p:tgtEl>
                                        <p:attrNameLst>
                                          <p:attrName>style.visibility</p:attrName>
                                        </p:attrNameLst>
                                      </p:cBhvr>
                                      <p:to>
                                        <p:strVal val="hidden"/>
                                      </p:to>
                                    </p:set>
                                  </p:childTnLst>
                                </p:cTn>
                              </p:par>
                              <p:par>
                                <p:cTn id="60" presetID="1" presetClass="entr" presetSubtype="0" fill="hold" nodeType="withEffect">
                                  <p:stCondLst>
                                    <p:cond delay="0"/>
                                  </p:stCondLst>
                                  <p:childTnLst>
                                    <p:set>
                                      <p:cBhvr>
                                        <p:cTn id="61" dur="1" fill="hold">
                                          <p:stCondLst>
                                            <p:cond delay="0"/>
                                          </p:stCondLst>
                                        </p:cTn>
                                        <p:tgtEl>
                                          <p:spTgt spid="90"/>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91"/>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92"/>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93"/>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94"/>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95"/>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96"/>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97"/>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98"/>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99"/>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100"/>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101"/>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102"/>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103"/>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104"/>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89"/>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108"/>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71"/>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grpId="2" nodeType="clickEffect">
                                  <p:stCondLst>
                                    <p:cond delay="0"/>
                                  </p:stCondLst>
                                  <p:childTnLst>
                                    <p:set>
                                      <p:cBhvr>
                                        <p:cTn id="101" dur="1" fill="hold">
                                          <p:stCondLst>
                                            <p:cond delay="0"/>
                                          </p:stCondLst>
                                        </p:cTn>
                                        <p:tgtEl>
                                          <p:spTgt spid="95"/>
                                        </p:tgtEl>
                                        <p:attrNameLst>
                                          <p:attrName>style.visibility</p:attrName>
                                        </p:attrNameLst>
                                      </p:cBhvr>
                                      <p:to>
                                        <p:strVal val="hidden"/>
                                      </p:to>
                                    </p:set>
                                  </p:childTnLst>
                                </p:cTn>
                              </p:par>
                              <p:par>
                                <p:cTn id="102" presetID="1" presetClass="exit" presetSubtype="0" fill="hold" grpId="1" nodeType="withEffect">
                                  <p:stCondLst>
                                    <p:cond delay="0"/>
                                  </p:stCondLst>
                                  <p:childTnLst>
                                    <p:set>
                                      <p:cBhvr>
                                        <p:cTn id="103" dur="1" fill="hold">
                                          <p:stCondLst>
                                            <p:cond delay="0"/>
                                          </p:stCondLst>
                                        </p:cTn>
                                        <p:tgtEl>
                                          <p:spTgt spid="96"/>
                                        </p:tgtEl>
                                        <p:attrNameLst>
                                          <p:attrName>style.visibility</p:attrName>
                                        </p:attrNameLst>
                                      </p:cBhvr>
                                      <p:to>
                                        <p:strVal val="hidden"/>
                                      </p:to>
                                    </p:set>
                                  </p:childTnLst>
                                </p:cTn>
                              </p:par>
                              <p:par>
                                <p:cTn id="104" presetID="1" presetClass="exit" presetSubtype="0" fill="hold" grpId="1" nodeType="withEffect">
                                  <p:stCondLst>
                                    <p:cond delay="0"/>
                                  </p:stCondLst>
                                  <p:childTnLst>
                                    <p:set>
                                      <p:cBhvr>
                                        <p:cTn id="105" dur="1" fill="hold">
                                          <p:stCondLst>
                                            <p:cond delay="0"/>
                                          </p:stCondLst>
                                        </p:cTn>
                                        <p:tgtEl>
                                          <p:spTgt spid="97"/>
                                        </p:tgtEl>
                                        <p:attrNameLst>
                                          <p:attrName>style.visibility</p:attrName>
                                        </p:attrNameLst>
                                      </p:cBhvr>
                                      <p:to>
                                        <p:strVal val="hidden"/>
                                      </p:to>
                                    </p:set>
                                  </p:childTnLst>
                                </p:cTn>
                              </p:par>
                              <p:par>
                                <p:cTn id="106" presetID="9" presetClass="entr" presetSubtype="0" fill="hold" grpId="0" nodeType="withEffect">
                                  <p:stCondLst>
                                    <p:cond delay="0"/>
                                  </p:stCondLst>
                                  <p:childTnLst>
                                    <p:set>
                                      <p:cBhvr>
                                        <p:cTn id="107" dur="1" fill="hold">
                                          <p:stCondLst>
                                            <p:cond delay="0"/>
                                          </p:stCondLst>
                                        </p:cTn>
                                        <p:tgtEl>
                                          <p:spTgt spid="109"/>
                                        </p:tgtEl>
                                        <p:attrNameLst>
                                          <p:attrName>style.visibility</p:attrName>
                                        </p:attrNameLst>
                                      </p:cBhvr>
                                      <p:to>
                                        <p:strVal val="visible"/>
                                      </p:to>
                                    </p:set>
                                    <p:animEffect transition="in" filter="dissolve">
                                      <p:cBhvr>
                                        <p:cTn id="108" dur="500"/>
                                        <p:tgtEl>
                                          <p:spTgt spid="109"/>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110"/>
                                        </p:tgtEl>
                                        <p:attrNameLst>
                                          <p:attrName>style.visibility</p:attrName>
                                        </p:attrNameLst>
                                      </p:cBhvr>
                                      <p:to>
                                        <p:strVal val="visible"/>
                                      </p:to>
                                    </p:set>
                                    <p:animEffect transition="in" filter="dissolve">
                                      <p:cBhvr>
                                        <p:cTn id="111" dur="500"/>
                                        <p:tgtEl>
                                          <p:spTgt spid="110"/>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111"/>
                                        </p:tgtEl>
                                        <p:attrNameLst>
                                          <p:attrName>style.visibility</p:attrName>
                                        </p:attrNameLst>
                                      </p:cBhvr>
                                      <p:to>
                                        <p:strVal val="visible"/>
                                      </p:to>
                                    </p:set>
                                    <p:animEffect transition="in" filter="dissolve">
                                      <p:cBhvr>
                                        <p:cTn id="114" dur="500"/>
                                        <p:tgtEl>
                                          <p:spTgt spid="111"/>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112"/>
                                        </p:tgtEl>
                                        <p:attrNameLst>
                                          <p:attrName>style.visibility</p:attrName>
                                        </p:attrNameLst>
                                      </p:cBhvr>
                                      <p:to>
                                        <p:strVal val="visible"/>
                                      </p:to>
                                    </p:set>
                                    <p:animEffect transition="in" filter="dissolve">
                                      <p:cBhvr>
                                        <p:cTn id="117" dur="500"/>
                                        <p:tgtEl>
                                          <p:spTgt spid="112"/>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113"/>
                                        </p:tgtEl>
                                        <p:attrNameLst>
                                          <p:attrName>style.visibility</p:attrName>
                                        </p:attrNameLst>
                                      </p:cBhvr>
                                      <p:to>
                                        <p:strVal val="visible"/>
                                      </p:to>
                                    </p:set>
                                    <p:animEffect transition="in" filter="dissolve">
                                      <p:cBhvr>
                                        <p:cTn id="120" dur="500"/>
                                        <p:tgtEl>
                                          <p:spTgt spid="113"/>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114"/>
                                        </p:tgtEl>
                                        <p:attrNameLst>
                                          <p:attrName>style.visibility</p:attrName>
                                        </p:attrNameLst>
                                      </p:cBhvr>
                                      <p:to>
                                        <p:strVal val="visible"/>
                                      </p:to>
                                    </p:set>
                                    <p:animEffect transition="in" filter="dissolve">
                                      <p:cBhvr>
                                        <p:cTn id="123" dur="500"/>
                                        <p:tgtEl>
                                          <p:spTgt spid="114"/>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115"/>
                                        </p:tgtEl>
                                        <p:attrNameLst>
                                          <p:attrName>style.visibility</p:attrName>
                                        </p:attrNameLst>
                                      </p:cBhvr>
                                      <p:to>
                                        <p:strVal val="visible"/>
                                      </p:to>
                                    </p:set>
                                    <p:animEffect transition="in" filter="dissolve">
                                      <p:cBhvr>
                                        <p:cTn id="126" dur="500"/>
                                        <p:tgtEl>
                                          <p:spTgt spid="115"/>
                                        </p:tgtEl>
                                      </p:cBhvr>
                                    </p:animEffect>
                                  </p:childTnLst>
                                </p:cTn>
                              </p:par>
                              <p:par>
                                <p:cTn id="127" presetID="1" presetClass="exit" presetSubtype="0" fill="hold" grpId="1" nodeType="withEffect">
                                  <p:stCondLst>
                                    <p:cond delay="0"/>
                                  </p:stCondLst>
                                  <p:childTnLst>
                                    <p:set>
                                      <p:cBhvr>
                                        <p:cTn id="128" dur="1" fill="hold">
                                          <p:stCondLst>
                                            <p:cond delay="0"/>
                                          </p:stCondLst>
                                        </p:cTn>
                                        <p:tgtEl>
                                          <p:spTgt spid="98"/>
                                        </p:tgtEl>
                                        <p:attrNameLst>
                                          <p:attrName>style.visibility</p:attrName>
                                        </p:attrNameLst>
                                      </p:cBhvr>
                                      <p:to>
                                        <p:strVal val="hidden"/>
                                      </p:to>
                                    </p:set>
                                  </p:childTnLst>
                                </p:cTn>
                              </p:par>
                              <p:par>
                                <p:cTn id="129" presetID="9" presetClass="entr" presetSubtype="0" fill="hold" grpId="0" nodeType="withEffect">
                                  <p:stCondLst>
                                    <p:cond delay="0"/>
                                  </p:stCondLst>
                                  <p:childTnLst>
                                    <p:set>
                                      <p:cBhvr>
                                        <p:cTn id="130" dur="1" fill="hold">
                                          <p:stCondLst>
                                            <p:cond delay="0"/>
                                          </p:stCondLst>
                                        </p:cTn>
                                        <p:tgtEl>
                                          <p:spTgt spid="116"/>
                                        </p:tgtEl>
                                        <p:attrNameLst>
                                          <p:attrName>style.visibility</p:attrName>
                                        </p:attrNameLst>
                                      </p:cBhvr>
                                      <p:to>
                                        <p:strVal val="visible"/>
                                      </p:to>
                                    </p:set>
                                    <p:animEffect transition="in" filter="dissolve">
                                      <p:cBhvr>
                                        <p:cTn id="131" dur="500"/>
                                        <p:tgtEl>
                                          <p:spTgt spid="116"/>
                                        </p:tgtEl>
                                      </p:cBhvr>
                                    </p:animEffect>
                                  </p:childTnLst>
                                </p:cTn>
                              </p:par>
                              <p:par>
                                <p:cTn id="132" presetID="1" presetClass="exit" presetSubtype="0" fill="hold" grpId="1" nodeType="withEffect">
                                  <p:stCondLst>
                                    <p:cond delay="0"/>
                                  </p:stCondLst>
                                  <p:childTnLst>
                                    <p:set>
                                      <p:cBhvr>
                                        <p:cTn id="133" dur="1" fill="hold">
                                          <p:stCondLst>
                                            <p:cond delay="0"/>
                                          </p:stCondLst>
                                        </p:cTn>
                                        <p:tgtEl>
                                          <p:spTgt spid="99"/>
                                        </p:tgtEl>
                                        <p:attrNameLst>
                                          <p:attrName>style.visibility</p:attrName>
                                        </p:attrNameLst>
                                      </p:cBhvr>
                                      <p:to>
                                        <p:strVal val="hidden"/>
                                      </p:to>
                                    </p:set>
                                  </p:childTnLst>
                                </p:cTn>
                              </p:par>
                              <p:par>
                                <p:cTn id="134" presetID="1" presetClass="exit" presetSubtype="0" fill="hold" grpId="1" nodeType="withEffect">
                                  <p:stCondLst>
                                    <p:cond delay="0"/>
                                  </p:stCondLst>
                                  <p:childTnLst>
                                    <p:set>
                                      <p:cBhvr>
                                        <p:cTn id="135" dur="1" fill="hold">
                                          <p:stCondLst>
                                            <p:cond delay="0"/>
                                          </p:stCondLst>
                                        </p:cTn>
                                        <p:tgtEl>
                                          <p:spTgt spid="100"/>
                                        </p:tgtEl>
                                        <p:attrNameLst>
                                          <p:attrName>style.visibility</p:attrName>
                                        </p:attrNameLst>
                                      </p:cBhvr>
                                      <p:to>
                                        <p:strVal val="hidden"/>
                                      </p:to>
                                    </p:set>
                                  </p:childTnLst>
                                </p:cTn>
                              </p:par>
                              <p:par>
                                <p:cTn id="136" presetID="1" presetClass="exit" presetSubtype="0" fill="hold" grpId="1" nodeType="withEffect">
                                  <p:stCondLst>
                                    <p:cond delay="0"/>
                                  </p:stCondLst>
                                  <p:childTnLst>
                                    <p:set>
                                      <p:cBhvr>
                                        <p:cTn id="137" dur="1" fill="hold">
                                          <p:stCondLst>
                                            <p:cond delay="0"/>
                                          </p:stCondLst>
                                        </p:cTn>
                                        <p:tgtEl>
                                          <p:spTgt spid="101"/>
                                        </p:tgtEl>
                                        <p:attrNameLst>
                                          <p:attrName>style.visibility</p:attrName>
                                        </p:attrNameLst>
                                      </p:cBhvr>
                                      <p:to>
                                        <p:strVal val="hidden"/>
                                      </p:to>
                                    </p:set>
                                  </p:childTnLst>
                                </p:cTn>
                              </p:par>
                              <p:par>
                                <p:cTn id="138" presetID="1" presetClass="exit" presetSubtype="0" fill="hold" grpId="2" nodeType="withEffect">
                                  <p:stCondLst>
                                    <p:cond delay="0"/>
                                  </p:stCondLst>
                                  <p:childTnLst>
                                    <p:set>
                                      <p:cBhvr>
                                        <p:cTn id="139" dur="1" fill="hold">
                                          <p:stCondLst>
                                            <p:cond delay="0"/>
                                          </p:stCondLst>
                                        </p:cTn>
                                        <p:tgtEl>
                                          <p:spTgt spid="102"/>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ID="1" presetClass="entr" presetSubtype="0" fill="hold" grpId="0" nodeType="clickEffect">
                                  <p:stCondLst>
                                    <p:cond delay="0"/>
                                  </p:stCondLst>
                                  <p:childTnLst>
                                    <p:set>
                                      <p:cBhvr>
                                        <p:cTn id="143" dur="1" fill="hold">
                                          <p:stCondLst>
                                            <p:cond delay="0"/>
                                          </p:stCondLst>
                                        </p:cTn>
                                        <p:tgtEl>
                                          <p:spTgt spid="117"/>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120"/>
                                        </p:tgtEl>
                                        <p:attrNameLst>
                                          <p:attrName>style.visibility</p:attrName>
                                        </p:attrNameLst>
                                      </p:cBhvr>
                                      <p:to>
                                        <p:strVal val="visible"/>
                                      </p:to>
                                    </p:set>
                                  </p:childTnLst>
                                </p:cTn>
                              </p:par>
                              <p:par>
                                <p:cTn id="148" presetID="1" presetClass="exit" presetSubtype="0" fill="hold" grpId="1" nodeType="withEffect">
                                  <p:stCondLst>
                                    <p:cond delay="0"/>
                                  </p:stCondLst>
                                  <p:childTnLst>
                                    <p:set>
                                      <p:cBhvr>
                                        <p:cTn id="149" dur="1" fill="hold">
                                          <p:stCondLst>
                                            <p:cond delay="0"/>
                                          </p:stCondLst>
                                        </p:cTn>
                                        <p:tgtEl>
                                          <p:spTgt spid="95"/>
                                        </p:tgtEl>
                                        <p:attrNameLst>
                                          <p:attrName>style.visibility</p:attrName>
                                        </p:attrNameLst>
                                      </p:cBhvr>
                                      <p:to>
                                        <p:strVal val="hidden"/>
                                      </p:to>
                                    </p:set>
                                  </p:childTnLst>
                                </p:cTn>
                              </p:par>
                              <p:par>
                                <p:cTn id="150" presetID="1" presetClass="exit" presetSubtype="0" fill="hold" grpId="1" nodeType="withEffect">
                                  <p:stCondLst>
                                    <p:cond delay="0"/>
                                  </p:stCondLst>
                                  <p:childTnLst>
                                    <p:set>
                                      <p:cBhvr>
                                        <p:cTn id="151" dur="1" fill="hold">
                                          <p:stCondLst>
                                            <p:cond delay="0"/>
                                          </p:stCondLst>
                                        </p:cTn>
                                        <p:tgtEl>
                                          <p:spTgt spid="102"/>
                                        </p:tgtEl>
                                        <p:attrNameLst>
                                          <p:attrName>style.visibility</p:attrName>
                                        </p:attrNameLst>
                                      </p:cBhvr>
                                      <p:to>
                                        <p:strVal val="hidden"/>
                                      </p:to>
                                    </p:set>
                                  </p:childTnLst>
                                </p:cTn>
                              </p:par>
                              <p:par>
                                <p:cTn id="152" presetID="1" presetClass="exit" presetSubtype="0" fill="hold" grpId="1" nodeType="withEffect">
                                  <p:stCondLst>
                                    <p:cond delay="0"/>
                                  </p:stCondLst>
                                  <p:childTnLst>
                                    <p:set>
                                      <p:cBhvr>
                                        <p:cTn id="153" dur="1" fill="hold">
                                          <p:stCondLst>
                                            <p:cond delay="0"/>
                                          </p:stCondLst>
                                        </p:cTn>
                                        <p:tgtEl>
                                          <p:spTgt spid="104"/>
                                        </p:tgtEl>
                                        <p:attrNameLst>
                                          <p:attrName>style.visibility</p:attrName>
                                        </p:attrNameLst>
                                      </p:cBhvr>
                                      <p:to>
                                        <p:strVal val="hidden"/>
                                      </p:to>
                                    </p:set>
                                  </p:childTnLst>
                                </p:cTn>
                              </p:par>
                              <p:par>
                                <p:cTn id="154" presetID="1" presetClass="exit" presetSubtype="0" fill="hold" grpId="1" nodeType="withEffect">
                                  <p:stCondLst>
                                    <p:cond delay="0"/>
                                  </p:stCondLst>
                                  <p:childTnLst>
                                    <p:set>
                                      <p:cBhvr>
                                        <p:cTn id="155" dur="1" fill="hold">
                                          <p:stCondLst>
                                            <p:cond delay="0"/>
                                          </p:stCondLst>
                                        </p:cTn>
                                        <p:tgtEl>
                                          <p:spTgt spid="109"/>
                                        </p:tgtEl>
                                        <p:attrNameLst>
                                          <p:attrName>style.visibility</p:attrName>
                                        </p:attrNameLst>
                                      </p:cBhvr>
                                      <p:to>
                                        <p:strVal val="hidden"/>
                                      </p:to>
                                    </p:set>
                                  </p:childTnLst>
                                </p:cTn>
                              </p:par>
                              <p:par>
                                <p:cTn id="156" presetID="1" presetClass="exit" presetSubtype="0" fill="hold" grpId="1" nodeType="withEffect">
                                  <p:stCondLst>
                                    <p:cond delay="0"/>
                                  </p:stCondLst>
                                  <p:childTnLst>
                                    <p:set>
                                      <p:cBhvr>
                                        <p:cTn id="157" dur="1" fill="hold">
                                          <p:stCondLst>
                                            <p:cond delay="0"/>
                                          </p:stCondLst>
                                        </p:cTn>
                                        <p:tgtEl>
                                          <p:spTgt spid="110"/>
                                        </p:tgtEl>
                                        <p:attrNameLst>
                                          <p:attrName>style.visibility</p:attrName>
                                        </p:attrNameLst>
                                      </p:cBhvr>
                                      <p:to>
                                        <p:strVal val="hidden"/>
                                      </p:to>
                                    </p:set>
                                  </p:childTnLst>
                                </p:cTn>
                              </p:par>
                              <p:par>
                                <p:cTn id="158" presetID="1" presetClass="exit" presetSubtype="0" fill="hold" grpId="1" nodeType="withEffect">
                                  <p:stCondLst>
                                    <p:cond delay="0"/>
                                  </p:stCondLst>
                                  <p:childTnLst>
                                    <p:set>
                                      <p:cBhvr>
                                        <p:cTn id="159" dur="1" fill="hold">
                                          <p:stCondLst>
                                            <p:cond delay="0"/>
                                          </p:stCondLst>
                                        </p:cTn>
                                        <p:tgtEl>
                                          <p:spTgt spid="111"/>
                                        </p:tgtEl>
                                        <p:attrNameLst>
                                          <p:attrName>style.visibility</p:attrName>
                                        </p:attrNameLst>
                                      </p:cBhvr>
                                      <p:to>
                                        <p:strVal val="hidden"/>
                                      </p:to>
                                    </p:set>
                                  </p:childTnLst>
                                </p:cTn>
                              </p:par>
                              <p:par>
                                <p:cTn id="160" presetID="1" presetClass="exit" presetSubtype="0" fill="hold" grpId="1" nodeType="withEffect">
                                  <p:stCondLst>
                                    <p:cond delay="0"/>
                                  </p:stCondLst>
                                  <p:childTnLst>
                                    <p:set>
                                      <p:cBhvr>
                                        <p:cTn id="161" dur="1" fill="hold">
                                          <p:stCondLst>
                                            <p:cond delay="0"/>
                                          </p:stCondLst>
                                        </p:cTn>
                                        <p:tgtEl>
                                          <p:spTgt spid="112"/>
                                        </p:tgtEl>
                                        <p:attrNameLst>
                                          <p:attrName>style.visibility</p:attrName>
                                        </p:attrNameLst>
                                      </p:cBhvr>
                                      <p:to>
                                        <p:strVal val="hidden"/>
                                      </p:to>
                                    </p:set>
                                  </p:childTnLst>
                                </p:cTn>
                              </p:par>
                              <p:par>
                                <p:cTn id="162" presetID="1" presetClass="exit" presetSubtype="0" fill="hold" grpId="1" nodeType="withEffect">
                                  <p:stCondLst>
                                    <p:cond delay="0"/>
                                  </p:stCondLst>
                                  <p:childTnLst>
                                    <p:set>
                                      <p:cBhvr>
                                        <p:cTn id="163" dur="1" fill="hold">
                                          <p:stCondLst>
                                            <p:cond delay="0"/>
                                          </p:stCondLst>
                                        </p:cTn>
                                        <p:tgtEl>
                                          <p:spTgt spid="113"/>
                                        </p:tgtEl>
                                        <p:attrNameLst>
                                          <p:attrName>style.visibility</p:attrName>
                                        </p:attrNameLst>
                                      </p:cBhvr>
                                      <p:to>
                                        <p:strVal val="hidden"/>
                                      </p:to>
                                    </p:set>
                                  </p:childTnLst>
                                </p:cTn>
                              </p:par>
                              <p:par>
                                <p:cTn id="164" presetID="1" presetClass="exit" presetSubtype="0" fill="hold" grpId="1" nodeType="withEffect">
                                  <p:stCondLst>
                                    <p:cond delay="0"/>
                                  </p:stCondLst>
                                  <p:childTnLst>
                                    <p:set>
                                      <p:cBhvr>
                                        <p:cTn id="165" dur="1" fill="hold">
                                          <p:stCondLst>
                                            <p:cond delay="0"/>
                                          </p:stCondLst>
                                        </p:cTn>
                                        <p:tgtEl>
                                          <p:spTgt spid="114"/>
                                        </p:tgtEl>
                                        <p:attrNameLst>
                                          <p:attrName>style.visibility</p:attrName>
                                        </p:attrNameLst>
                                      </p:cBhvr>
                                      <p:to>
                                        <p:strVal val="hidden"/>
                                      </p:to>
                                    </p:set>
                                  </p:childTnLst>
                                </p:cTn>
                              </p:par>
                              <p:par>
                                <p:cTn id="166" presetID="1" presetClass="exit" presetSubtype="0" fill="hold" grpId="1" nodeType="withEffect">
                                  <p:stCondLst>
                                    <p:cond delay="0"/>
                                  </p:stCondLst>
                                  <p:childTnLst>
                                    <p:set>
                                      <p:cBhvr>
                                        <p:cTn id="167" dur="1" fill="hold">
                                          <p:stCondLst>
                                            <p:cond delay="0"/>
                                          </p:stCondLst>
                                        </p:cTn>
                                        <p:tgtEl>
                                          <p:spTgt spid="115"/>
                                        </p:tgtEl>
                                        <p:attrNameLst>
                                          <p:attrName>style.visibility</p:attrName>
                                        </p:attrNameLst>
                                      </p:cBhvr>
                                      <p:to>
                                        <p:strVal val="hidden"/>
                                      </p:to>
                                    </p:set>
                                  </p:childTnLst>
                                </p:cTn>
                              </p:par>
                              <p:par>
                                <p:cTn id="168" presetID="1" presetClass="exit" presetSubtype="0" fill="hold" grpId="1" nodeType="withEffect">
                                  <p:stCondLst>
                                    <p:cond delay="0"/>
                                  </p:stCondLst>
                                  <p:childTnLst>
                                    <p:set>
                                      <p:cBhvr>
                                        <p:cTn id="169" dur="1" fill="hold">
                                          <p:stCondLst>
                                            <p:cond delay="0"/>
                                          </p:stCondLst>
                                        </p:cTn>
                                        <p:tgtEl>
                                          <p:spTgt spid="116"/>
                                        </p:tgtEl>
                                        <p:attrNameLst>
                                          <p:attrName>style.visibility</p:attrName>
                                        </p:attrNameLst>
                                      </p:cBhvr>
                                      <p:to>
                                        <p:strVal val="hidden"/>
                                      </p:to>
                                    </p:set>
                                  </p:childTnLst>
                                </p:cTn>
                              </p:par>
                              <p:par>
                                <p:cTn id="170" presetID="1" presetClass="exit" presetSubtype="0" fill="hold" nodeType="withEffect">
                                  <p:stCondLst>
                                    <p:cond delay="0"/>
                                  </p:stCondLst>
                                  <p:childTnLst>
                                    <p:set>
                                      <p:cBhvr>
                                        <p:cTn id="171" dur="1" fill="hold">
                                          <p:stCondLst>
                                            <p:cond delay="0"/>
                                          </p:stCondLst>
                                        </p:cTn>
                                        <p:tgtEl>
                                          <p:spTgt spid="124"/>
                                        </p:tgtEl>
                                        <p:attrNameLst>
                                          <p:attrName>style.visibility</p:attrName>
                                        </p:attrNameLst>
                                      </p:cBhvr>
                                      <p:to>
                                        <p:strVal val="hidden"/>
                                      </p:to>
                                    </p:set>
                                  </p:childTnLst>
                                </p:cTn>
                              </p:par>
                              <p:par>
                                <p:cTn id="172" presetID="1" presetClass="exit" presetSubtype="0" fill="hold" nodeType="withEffect">
                                  <p:stCondLst>
                                    <p:cond delay="0"/>
                                  </p:stCondLst>
                                  <p:childTnLst>
                                    <p:set>
                                      <p:cBhvr>
                                        <p:cTn id="173" dur="1" fill="hold">
                                          <p:stCondLst>
                                            <p:cond delay="0"/>
                                          </p:stCondLst>
                                        </p:cTn>
                                        <p:tgtEl>
                                          <p:spTgt spid="123"/>
                                        </p:tgtEl>
                                        <p:attrNameLst>
                                          <p:attrName>style.visibility</p:attrName>
                                        </p:attrNameLst>
                                      </p:cBhvr>
                                      <p:to>
                                        <p:strVal val="hidden"/>
                                      </p:to>
                                    </p:set>
                                  </p:childTnLst>
                                </p:cTn>
                              </p:par>
                              <p:par>
                                <p:cTn id="174" presetID="1" presetClass="exit" presetSubtype="0" fill="hold" nodeType="withEffect">
                                  <p:stCondLst>
                                    <p:cond delay="0"/>
                                  </p:stCondLst>
                                  <p:childTnLst>
                                    <p:set>
                                      <p:cBhvr>
                                        <p:cTn id="175" dur="1" fill="hold">
                                          <p:stCondLst>
                                            <p:cond delay="0"/>
                                          </p:stCondLst>
                                        </p:cTn>
                                        <p:tgtEl>
                                          <p:spTgt spid="130"/>
                                        </p:tgtEl>
                                        <p:attrNameLst>
                                          <p:attrName>style.visibility</p:attrName>
                                        </p:attrNameLst>
                                      </p:cBhvr>
                                      <p:to>
                                        <p:strVal val="hidden"/>
                                      </p:to>
                                    </p:set>
                                  </p:childTnLst>
                                </p:cTn>
                              </p:par>
                              <p:par>
                                <p:cTn id="176" presetID="1" presetClass="exit" presetSubtype="0" fill="hold" nodeType="withEffect">
                                  <p:stCondLst>
                                    <p:cond delay="0"/>
                                  </p:stCondLst>
                                  <p:childTnLst>
                                    <p:set>
                                      <p:cBhvr>
                                        <p:cTn id="177" dur="1" fill="hold">
                                          <p:stCondLst>
                                            <p:cond delay="0"/>
                                          </p:stCondLst>
                                        </p:cTn>
                                        <p:tgtEl>
                                          <p:spTgt spid="72"/>
                                        </p:tgtEl>
                                        <p:attrNameLst>
                                          <p:attrName>style.visibility</p:attrName>
                                        </p:attrNameLst>
                                      </p:cBhvr>
                                      <p:to>
                                        <p:strVal val="hidden"/>
                                      </p:to>
                                    </p:set>
                                  </p:childTnLst>
                                </p:cTn>
                              </p:par>
                              <p:par>
                                <p:cTn id="178" presetID="1" presetClass="entr" presetSubtype="0" fill="hold" grpId="0" nodeType="withEffect">
                                  <p:stCondLst>
                                    <p:cond delay="0"/>
                                  </p:stCondLst>
                                  <p:childTnLst>
                                    <p:set>
                                      <p:cBhvr>
                                        <p:cTn id="179" dur="1" fill="hold">
                                          <p:stCondLst>
                                            <p:cond delay="0"/>
                                          </p:stCondLst>
                                        </p:cTn>
                                        <p:tgtEl>
                                          <p:spTgt spid="75"/>
                                        </p:tgtEl>
                                        <p:attrNameLst>
                                          <p:attrName>style.visibility</p:attrName>
                                        </p:attrNameLst>
                                      </p:cBhvr>
                                      <p:to>
                                        <p:strVal val="visible"/>
                                      </p:to>
                                    </p:set>
                                  </p:childTnLst>
                                </p:cTn>
                              </p:par>
                              <p:par>
                                <p:cTn id="180" presetID="1" presetClass="entr" presetSubtype="0" fill="hold" nodeType="withEffect">
                                  <p:stCondLst>
                                    <p:cond delay="0"/>
                                  </p:stCondLst>
                                  <p:childTnLst>
                                    <p:set>
                                      <p:cBhvr>
                                        <p:cTn id="181"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34" grpId="0" animBg="1"/>
      <p:bldP spid="34" grpId="1" animBg="1"/>
      <p:bldP spid="33" grpId="0" animBg="1"/>
      <p:bldP spid="33" grpId="1" animBg="1"/>
      <p:bldP spid="71" grpId="0"/>
      <p:bldP spid="91" grpId="0" animBg="1"/>
      <p:bldP spid="92" grpId="0" animBg="1"/>
      <p:bldP spid="93" grpId="0" animBg="1"/>
      <p:bldP spid="94" grpId="0" animBg="1"/>
      <p:bldP spid="95" grpId="0" animBg="1"/>
      <p:bldP spid="95" grpId="1" animBg="1"/>
      <p:bldP spid="95" grpId="2"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2" grpId="2" animBg="1"/>
      <p:bldP spid="103" grpId="0" animBg="1"/>
      <p:bldP spid="104" grpId="0" animBg="1"/>
      <p:bldP spid="104" grpId="1" animBg="1"/>
      <p:bldP spid="89" grpId="0" animBg="1"/>
      <p:bldP spid="108" grpId="0"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p:bldP spid="120" grpId="0" animBg="1"/>
      <p:bldP spid="7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Part II. Current Research on lipoproteins</a:t>
            </a:r>
            <a:endParaRPr lang="en-CA" sz="3600" dirty="0"/>
          </a:p>
        </p:txBody>
      </p:sp>
      <p:sp>
        <p:nvSpPr>
          <p:cNvPr id="3" name="Content Placeholder 2"/>
          <p:cNvSpPr>
            <a:spLocks noGrp="1"/>
          </p:cNvSpPr>
          <p:nvPr>
            <p:ph idx="1"/>
          </p:nvPr>
        </p:nvSpPr>
        <p:spPr/>
        <p:txBody>
          <a:bodyPr>
            <a:normAutofit lnSpcReduction="10000"/>
          </a:bodyPr>
          <a:lstStyle/>
          <a:p>
            <a:pPr>
              <a:buNone/>
            </a:pPr>
            <a:r>
              <a:rPr lang="en-US" b="1" dirty="0" smtClean="0">
                <a:solidFill>
                  <a:srgbClr val="002060"/>
                </a:solidFill>
              </a:rPr>
              <a:t>The Effect of Exercise on Plasma Lipoproteins</a:t>
            </a:r>
          </a:p>
          <a:p>
            <a:r>
              <a:rPr lang="en-US" dirty="0" smtClean="0"/>
              <a:t>Regular physical exercise is a deterrent of cardiovascular disease, and its anti-atherogenic effects have been described in human studies [1].</a:t>
            </a:r>
          </a:p>
          <a:p>
            <a:r>
              <a:rPr lang="en-US" dirty="0" smtClean="0"/>
              <a:t>On the contrary, physical inactivity has adverse consequences on cardiovascular risk, due in part to detrimental effects of serum lipoprotein concentration, namely LDL [3].</a:t>
            </a:r>
            <a:endParaRPr lang="en-CA" dirty="0"/>
          </a:p>
        </p:txBody>
      </p:sp>
      <p:pic>
        <p:nvPicPr>
          <p:cNvPr id="63495" name="Picture 7" descr="C:\Documents and Settings\100313581\Local Settings\Temporary Internet Files\Content.IE5\KJBPW993\MCj04338760000[1].png"/>
          <p:cNvPicPr>
            <a:picLocks noChangeAspect="1" noChangeArrowheads="1"/>
          </p:cNvPicPr>
          <p:nvPr/>
        </p:nvPicPr>
        <p:blipFill>
          <a:blip r:embed="rId3"/>
          <a:srcRect/>
          <a:stretch>
            <a:fillRect/>
          </a:stretch>
        </p:blipFill>
        <p:spPr bwMode="auto">
          <a:xfrm>
            <a:off x="0" y="6096114"/>
            <a:ext cx="761886" cy="761886"/>
          </a:xfrm>
          <a:prstGeom prst="rect">
            <a:avLst/>
          </a:prstGeom>
          <a:noFill/>
        </p:spPr>
      </p:pic>
      <p:pic>
        <p:nvPicPr>
          <p:cNvPr id="12" name="Picture 7" descr="C:\Documents and Settings\100313581\Local Settings\Temporary Internet Files\Content.IE5\KJBPW993\MCj04338760000[1].png"/>
          <p:cNvPicPr>
            <a:picLocks noChangeAspect="1" noChangeArrowheads="1"/>
          </p:cNvPicPr>
          <p:nvPr/>
        </p:nvPicPr>
        <p:blipFill>
          <a:blip r:embed="rId3"/>
          <a:srcRect/>
          <a:stretch>
            <a:fillRect/>
          </a:stretch>
        </p:blipFill>
        <p:spPr bwMode="auto">
          <a:xfrm flipH="1">
            <a:off x="8382114" y="6096114"/>
            <a:ext cx="761886" cy="76188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Part II. Current Research on lipoproteins</a:t>
            </a:r>
            <a:endParaRPr lang="en-CA" sz="3600" dirty="0"/>
          </a:p>
        </p:txBody>
      </p:sp>
      <p:sp>
        <p:nvSpPr>
          <p:cNvPr id="3" name="Content Placeholder 2"/>
          <p:cNvSpPr>
            <a:spLocks noGrp="1"/>
          </p:cNvSpPr>
          <p:nvPr>
            <p:ph idx="1"/>
          </p:nvPr>
        </p:nvSpPr>
        <p:spPr>
          <a:xfrm>
            <a:off x="457200" y="1600201"/>
            <a:ext cx="8229600" cy="4724399"/>
          </a:xfrm>
        </p:spPr>
        <p:txBody>
          <a:bodyPr>
            <a:normAutofit fontScale="92500" lnSpcReduction="20000"/>
          </a:bodyPr>
          <a:lstStyle/>
          <a:p>
            <a:pPr marL="347472" indent="-347472"/>
            <a:r>
              <a:rPr lang="en-US" dirty="0" smtClean="0"/>
              <a:t>To investigate the effects of the amount and intensity of exercise on risk factors for cardiovascular disease, Bales </a:t>
            </a:r>
            <a:r>
              <a:rPr lang="en-US" i="1" dirty="0" smtClean="0"/>
              <a:t>et al</a:t>
            </a:r>
            <a:r>
              <a:rPr lang="en-US" dirty="0" smtClean="0"/>
              <a:t>. (2002) devised an experiment where overweight and obese men and women with </a:t>
            </a:r>
            <a:r>
              <a:rPr lang="en-CA" dirty="0" smtClean="0"/>
              <a:t>mild-to-moderate dyslipidemia (</a:t>
            </a:r>
            <a:r>
              <a:rPr lang="en-US" dirty="0" smtClean="0"/>
              <a:t>elevation of lipids in the blood)</a:t>
            </a:r>
            <a:r>
              <a:rPr lang="en-CA" dirty="0" smtClean="0"/>
              <a:t> were randomly assigned to a nonexercising control group or one of three training groups [2]:</a:t>
            </a:r>
            <a:endParaRPr lang="en-US" sz="2100" dirty="0" smtClean="0"/>
          </a:p>
          <a:p>
            <a:pPr marL="747522" lvl="1" indent="-347472"/>
            <a:r>
              <a:rPr lang="en-US" sz="2200" dirty="0" smtClean="0"/>
              <a:t>High-amount/high-intensity exercise, the caloric equivalent of 32 km of jogging per week;</a:t>
            </a:r>
          </a:p>
          <a:p>
            <a:pPr marL="747522" lvl="1" indent="-347472"/>
            <a:r>
              <a:rPr lang="en-US" sz="2200" dirty="0" smtClean="0"/>
              <a:t>Low-amount/high-intensity exercise, the caloric equivalent of 19.2 km of jogging per week;</a:t>
            </a:r>
          </a:p>
          <a:p>
            <a:pPr marL="747522" lvl="1" indent="-347472"/>
            <a:r>
              <a:rPr lang="en-US" sz="2200" dirty="0" smtClean="0"/>
              <a:t>L</a:t>
            </a:r>
            <a:r>
              <a:rPr lang="en-CA" sz="2200" dirty="0" smtClean="0"/>
              <a:t>ow-amount/moderate-intensity exercise, </a:t>
            </a:r>
            <a:r>
              <a:rPr lang="en-US" sz="2200" dirty="0" smtClean="0"/>
              <a:t>the caloric equivalent of 19.2 miles of walking per week.</a:t>
            </a:r>
            <a:endParaRPr lang="en-US" sz="2200" baseline="-25000" dirty="0" smtClean="0"/>
          </a:p>
          <a:p>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800" dirty="0" smtClean="0"/>
              <a:t>Part II. Current Research</a:t>
            </a:r>
            <a:br>
              <a:rPr lang="en-US" sz="3800" dirty="0" smtClean="0"/>
            </a:br>
            <a:r>
              <a:rPr lang="en-US" sz="3800" dirty="0" smtClean="0"/>
              <a:t>on lipoproteins</a:t>
            </a:r>
            <a:endParaRPr lang="en-CA" sz="3800" dirty="0"/>
          </a:p>
        </p:txBody>
      </p:sp>
      <p:sp>
        <p:nvSpPr>
          <p:cNvPr id="5" name="Content Placeholder 4"/>
          <p:cNvSpPr>
            <a:spLocks noGrp="1"/>
          </p:cNvSpPr>
          <p:nvPr>
            <p:ph sz="half" idx="1"/>
          </p:nvPr>
        </p:nvSpPr>
        <p:spPr>
          <a:xfrm>
            <a:off x="457200" y="1600201"/>
            <a:ext cx="4800600" cy="2819399"/>
          </a:xfrm>
        </p:spPr>
        <p:txBody>
          <a:bodyPr>
            <a:normAutofit/>
          </a:bodyPr>
          <a:lstStyle/>
          <a:p>
            <a:pPr>
              <a:buNone/>
            </a:pPr>
            <a:r>
              <a:rPr lang="en-US" b="1" dirty="0" smtClean="0">
                <a:solidFill>
                  <a:srgbClr val="002060"/>
                </a:solidFill>
              </a:rPr>
              <a:t>Upon completion of the study:</a:t>
            </a:r>
            <a:endParaRPr lang="en-CA" b="1" dirty="0" smtClean="0"/>
          </a:p>
          <a:p>
            <a:r>
              <a:rPr lang="en-CA" dirty="0" smtClean="0"/>
              <a:t>High-amount/high-intensity exercise significantly </a:t>
            </a:r>
            <a:r>
              <a:rPr lang="en-US" dirty="0" smtClean="0"/>
              <a:t>reduced the concentrations of LDL [2].</a:t>
            </a:r>
          </a:p>
          <a:p>
            <a:pPr>
              <a:buNone/>
            </a:pPr>
            <a:endParaRPr lang="en-CA" dirty="0" smtClean="0"/>
          </a:p>
        </p:txBody>
      </p:sp>
      <p:pic>
        <p:nvPicPr>
          <p:cNvPr id="66563" name="Picture 3"/>
          <p:cNvPicPr>
            <a:picLocks noChangeAspect="1" noChangeArrowheads="1"/>
          </p:cNvPicPr>
          <p:nvPr/>
        </p:nvPicPr>
        <p:blipFill>
          <a:blip r:embed="rId3"/>
          <a:srcRect b="59245"/>
          <a:stretch>
            <a:fillRect/>
          </a:stretch>
        </p:blipFill>
        <p:spPr bwMode="auto">
          <a:xfrm>
            <a:off x="5486400" y="457200"/>
            <a:ext cx="3333750" cy="2057400"/>
          </a:xfrm>
          <a:prstGeom prst="rect">
            <a:avLst/>
          </a:prstGeom>
          <a:noFill/>
          <a:ln w="9525">
            <a:noFill/>
            <a:miter lim="800000"/>
            <a:headEnd/>
            <a:tailEnd/>
          </a:ln>
          <a:effectLst/>
        </p:spPr>
      </p:pic>
      <p:pic>
        <p:nvPicPr>
          <p:cNvPr id="66564" name="Picture 4"/>
          <p:cNvPicPr>
            <a:picLocks noChangeAspect="1" noChangeArrowheads="1"/>
          </p:cNvPicPr>
          <p:nvPr/>
        </p:nvPicPr>
        <p:blipFill>
          <a:blip r:embed="rId4"/>
          <a:srcRect t="46792"/>
          <a:stretch>
            <a:fillRect/>
          </a:stretch>
        </p:blipFill>
        <p:spPr bwMode="auto">
          <a:xfrm>
            <a:off x="5486400" y="2514600"/>
            <a:ext cx="3333750" cy="2686050"/>
          </a:xfrm>
          <a:prstGeom prst="rect">
            <a:avLst/>
          </a:prstGeom>
          <a:noFill/>
          <a:ln w="9525">
            <a:noFill/>
            <a:miter lim="800000"/>
            <a:headEnd/>
            <a:tailEnd/>
          </a:ln>
          <a:effectLst/>
        </p:spPr>
      </p:pic>
      <p:sp>
        <p:nvSpPr>
          <p:cNvPr id="8" name="Content Placeholder 4"/>
          <p:cNvSpPr>
            <a:spLocks noGrp="1"/>
          </p:cNvSpPr>
          <p:nvPr>
            <p:ph sz="half" idx="1"/>
          </p:nvPr>
        </p:nvSpPr>
        <p:spPr>
          <a:xfrm>
            <a:off x="457200" y="3505200"/>
            <a:ext cx="4800600" cy="2285999"/>
          </a:xfrm>
        </p:spPr>
        <p:txBody>
          <a:bodyPr>
            <a:normAutofit/>
          </a:bodyPr>
          <a:lstStyle/>
          <a:p>
            <a:r>
              <a:rPr lang="en-US" dirty="0" smtClean="0"/>
              <a:t>The IDL cholesterol concentration decreased with increasing exercise levels [2]. </a:t>
            </a:r>
          </a:p>
          <a:p>
            <a:pPr>
              <a:buNone/>
            </a:pPr>
            <a:endParaRPr lang="en-CA" dirty="0" smtClean="0"/>
          </a:p>
        </p:txBody>
      </p:sp>
      <p:sp>
        <p:nvSpPr>
          <p:cNvPr id="9" name="Oval 8"/>
          <p:cNvSpPr/>
          <p:nvPr/>
        </p:nvSpPr>
        <p:spPr>
          <a:xfrm>
            <a:off x="8077200" y="1524000"/>
            <a:ext cx="685800" cy="99060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CA"/>
          </a:p>
        </p:txBody>
      </p:sp>
      <p:sp>
        <p:nvSpPr>
          <p:cNvPr id="10" name="Oval 9"/>
          <p:cNvSpPr/>
          <p:nvPr/>
        </p:nvSpPr>
        <p:spPr>
          <a:xfrm>
            <a:off x="8077200" y="2590800"/>
            <a:ext cx="762000" cy="182880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CA"/>
          </a:p>
        </p:txBody>
      </p:sp>
      <p:sp>
        <p:nvSpPr>
          <p:cNvPr id="11" name="TextBox 10"/>
          <p:cNvSpPr txBox="1"/>
          <p:nvPr/>
        </p:nvSpPr>
        <p:spPr>
          <a:xfrm>
            <a:off x="5486400" y="5200471"/>
            <a:ext cx="3352800" cy="1477328"/>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pc="50" dirty="0" smtClean="0">
                <a:ln w="13500">
                  <a:solidFill>
                    <a:schemeClr val="accent1">
                      <a:shade val="2500"/>
                      <a:alpha val="6500"/>
                    </a:schemeClr>
                  </a:solidFill>
                  <a:prstDash val="solid"/>
                </a:ln>
                <a:solidFill>
                  <a:schemeClr val="bg1"/>
                </a:solidFill>
              </a:rPr>
              <a:t>Figure 2.</a:t>
            </a:r>
            <a:r>
              <a:rPr lang="en-US" dirty="0" smtClean="0"/>
              <a:t>Comparison of the effects of three different exercise programs on LDL and IDL concentrations. Modified from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8" grpId="0" build="p"/>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smtClean="0"/>
              <a:t>Part II. Current Research </a:t>
            </a:r>
            <a:br>
              <a:rPr lang="en-US" sz="3600" dirty="0" smtClean="0"/>
            </a:br>
            <a:r>
              <a:rPr lang="en-US" sz="3600" dirty="0" smtClean="0"/>
              <a:t>on lipoproteins</a:t>
            </a:r>
            <a:endParaRPr lang="en-CA" sz="3600" dirty="0"/>
          </a:p>
        </p:txBody>
      </p:sp>
      <p:sp>
        <p:nvSpPr>
          <p:cNvPr id="4" name="Content Placeholder 3"/>
          <p:cNvSpPr>
            <a:spLocks noGrp="1"/>
          </p:cNvSpPr>
          <p:nvPr>
            <p:ph sz="half" idx="1"/>
          </p:nvPr>
        </p:nvSpPr>
        <p:spPr>
          <a:xfrm>
            <a:off x="457200" y="1600201"/>
            <a:ext cx="4038600" cy="5105399"/>
          </a:xfrm>
        </p:spPr>
        <p:txBody>
          <a:bodyPr>
            <a:normAutofit fontScale="77500" lnSpcReduction="20000"/>
          </a:bodyPr>
          <a:lstStyle/>
          <a:p>
            <a:r>
              <a:rPr lang="en-CA" dirty="0" smtClean="0"/>
              <a:t>There was </a:t>
            </a:r>
            <a:r>
              <a:rPr lang="en-US" dirty="0" smtClean="0"/>
              <a:t>a clear beneficial effect on the HDL cholesterol concentration in the high-amount/high-intensity group. The lower amount of exercise had a smaller effect on these variables, with no apparent effect of the intensity of exercise [2].</a:t>
            </a:r>
          </a:p>
          <a:p>
            <a:r>
              <a:rPr lang="en-US" dirty="0" smtClean="0"/>
              <a:t>The data shows a clear effect of the amount of </a:t>
            </a:r>
            <a:r>
              <a:rPr lang="fr-FR" dirty="0" err="1" smtClean="0"/>
              <a:t>exercise</a:t>
            </a:r>
            <a:r>
              <a:rPr lang="fr-FR" dirty="0" smtClean="0"/>
              <a:t> on </a:t>
            </a:r>
            <a:r>
              <a:rPr lang="fr-FR" dirty="0" err="1" smtClean="0"/>
              <a:t>lipoproteins</a:t>
            </a:r>
            <a:r>
              <a:rPr lang="fr-FR" dirty="0" smtClean="0"/>
              <a:t>; </a:t>
            </a:r>
            <a:r>
              <a:rPr lang="en-US" dirty="0" smtClean="0"/>
              <a:t>it also shows that a relatively high amount of regular exercise — even in the absence of clinically significant weight loss — can significantly improve the overall </a:t>
            </a:r>
            <a:r>
              <a:rPr lang="en-CA" dirty="0" smtClean="0"/>
              <a:t>lipoprotein profile [2].</a:t>
            </a:r>
            <a:endParaRPr lang="en-CA" dirty="0"/>
          </a:p>
        </p:txBody>
      </p:sp>
      <p:pic>
        <p:nvPicPr>
          <p:cNvPr id="67588" name="Picture 4"/>
          <p:cNvPicPr>
            <a:picLocks noChangeAspect="1" noChangeArrowheads="1"/>
          </p:cNvPicPr>
          <p:nvPr/>
        </p:nvPicPr>
        <p:blipFill>
          <a:blip r:embed="rId3"/>
          <a:srcRect/>
          <a:stretch>
            <a:fillRect/>
          </a:stretch>
        </p:blipFill>
        <p:spPr bwMode="auto">
          <a:xfrm>
            <a:off x="4572000" y="685800"/>
            <a:ext cx="4400550" cy="5191125"/>
          </a:xfrm>
          <a:prstGeom prst="rect">
            <a:avLst/>
          </a:prstGeom>
          <a:noFill/>
          <a:ln w="9525">
            <a:noFill/>
            <a:miter lim="800000"/>
            <a:headEnd/>
            <a:tailEnd/>
          </a:ln>
          <a:effectLst/>
        </p:spPr>
      </p:pic>
      <p:sp>
        <p:nvSpPr>
          <p:cNvPr id="5" name="Oval 4"/>
          <p:cNvSpPr/>
          <p:nvPr/>
        </p:nvSpPr>
        <p:spPr>
          <a:xfrm>
            <a:off x="8001000" y="762000"/>
            <a:ext cx="914400" cy="167640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CA"/>
          </a:p>
        </p:txBody>
      </p:sp>
      <p:sp>
        <p:nvSpPr>
          <p:cNvPr id="6" name="Oval 5"/>
          <p:cNvSpPr/>
          <p:nvPr/>
        </p:nvSpPr>
        <p:spPr>
          <a:xfrm>
            <a:off x="8001000" y="3200400"/>
            <a:ext cx="914400" cy="175260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CA"/>
          </a:p>
        </p:txBody>
      </p:sp>
      <p:sp>
        <p:nvSpPr>
          <p:cNvPr id="7" name="TextBox 6"/>
          <p:cNvSpPr txBox="1"/>
          <p:nvPr/>
        </p:nvSpPr>
        <p:spPr>
          <a:xfrm>
            <a:off x="4572000" y="5867400"/>
            <a:ext cx="4419600" cy="92333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pc="50" dirty="0" smtClean="0">
                <a:ln w="13500">
                  <a:solidFill>
                    <a:schemeClr val="accent1">
                      <a:shade val="2500"/>
                      <a:alpha val="6500"/>
                    </a:schemeClr>
                  </a:solidFill>
                  <a:prstDash val="solid"/>
                </a:ln>
                <a:solidFill>
                  <a:schemeClr val="bg1"/>
                </a:solidFill>
              </a:rPr>
              <a:t>Figure 3.</a:t>
            </a:r>
            <a:r>
              <a:rPr lang="en-US" dirty="0" smtClean="0"/>
              <a:t>Comparison of the effects of three different exercise programs on HDL concentrations. Modified from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3600" dirty="0" smtClean="0"/>
              <a:t>Part II. Current Research on lipoproteins</a:t>
            </a:r>
            <a:endParaRPr lang="en-CA" sz="3600" dirty="0" smtClean="0"/>
          </a:p>
        </p:txBody>
      </p:sp>
      <p:sp>
        <p:nvSpPr>
          <p:cNvPr id="8" name="Content Placeholder 7"/>
          <p:cNvSpPr>
            <a:spLocks noGrp="1"/>
          </p:cNvSpPr>
          <p:nvPr>
            <p:ph idx="1"/>
          </p:nvPr>
        </p:nvSpPr>
        <p:spPr/>
        <p:txBody>
          <a:bodyPr>
            <a:normAutofit fontScale="92500"/>
          </a:bodyPr>
          <a:lstStyle/>
          <a:p>
            <a:r>
              <a:rPr lang="en-US" dirty="0" smtClean="0"/>
              <a:t>To date, the only ‘potential’ known mechanism documented was based on studies performed on mice (</a:t>
            </a:r>
            <a:r>
              <a:rPr lang="en-CA" i="1" dirty="0" err="1" smtClean="0"/>
              <a:t>Mus</a:t>
            </a:r>
            <a:r>
              <a:rPr lang="en-CA" i="1" dirty="0" smtClean="0"/>
              <a:t> </a:t>
            </a:r>
            <a:r>
              <a:rPr lang="en-CA" i="1" dirty="0" err="1" smtClean="0"/>
              <a:t>musculus</a:t>
            </a:r>
            <a:r>
              <a:rPr lang="en-CA" dirty="0" smtClean="0"/>
              <a:t>).</a:t>
            </a:r>
          </a:p>
          <a:p>
            <a:r>
              <a:rPr lang="en-US" dirty="0" smtClean="0"/>
              <a:t>Like humans, mice possess a similar mode of lipid metabolism and respond to exercise in a similar fashion; that is, the greater the exercise’s intensity, the greater the response [8].</a:t>
            </a:r>
          </a:p>
          <a:p>
            <a:r>
              <a:rPr lang="en-US" dirty="0" smtClean="0"/>
              <a:t>Mice also possess identical lipoprotein receptors found in their liver and adipose sites [8].</a:t>
            </a:r>
            <a:endParaRPr lang="en-CA" dirty="0" smtClean="0"/>
          </a:p>
          <a:p>
            <a:endParaRPr lang="en-CA" dirty="0"/>
          </a:p>
        </p:txBody>
      </p:sp>
      <p:pic>
        <p:nvPicPr>
          <p:cNvPr id="69635" name="Picture 3"/>
          <p:cNvPicPr>
            <a:picLocks noChangeAspect="1" noChangeArrowheads="1"/>
          </p:cNvPicPr>
          <p:nvPr/>
        </p:nvPicPr>
        <p:blipFill>
          <a:blip r:embed="rId2" cstate="print">
            <a:clrChange>
              <a:clrFrom>
                <a:srgbClr val="FFFFFF"/>
              </a:clrFrom>
              <a:clrTo>
                <a:srgbClr val="FFFFFF">
                  <a:alpha val="0"/>
                </a:srgbClr>
              </a:clrTo>
            </a:clrChange>
          </a:blip>
          <a:srcRect b="17554"/>
          <a:stretch>
            <a:fillRect/>
          </a:stretch>
        </p:blipFill>
        <p:spPr bwMode="auto">
          <a:xfrm>
            <a:off x="3048000" y="5867400"/>
            <a:ext cx="2271226" cy="99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Oval 145"/>
          <p:cNvSpPr/>
          <p:nvPr/>
        </p:nvSpPr>
        <p:spPr>
          <a:xfrm>
            <a:off x="8077200" y="21336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45" name="Oval 144"/>
          <p:cNvSpPr/>
          <p:nvPr/>
        </p:nvSpPr>
        <p:spPr>
          <a:xfrm>
            <a:off x="7315200" y="43434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44" name="Oval 143"/>
          <p:cNvSpPr/>
          <p:nvPr/>
        </p:nvSpPr>
        <p:spPr>
          <a:xfrm>
            <a:off x="8458200" y="28956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43" name="Oval 142"/>
          <p:cNvSpPr/>
          <p:nvPr/>
        </p:nvSpPr>
        <p:spPr>
          <a:xfrm>
            <a:off x="7239000" y="21336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38" name="Oval 137"/>
          <p:cNvSpPr/>
          <p:nvPr/>
        </p:nvSpPr>
        <p:spPr>
          <a:xfrm>
            <a:off x="6324600" y="35052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cxnSp>
        <p:nvCxnSpPr>
          <p:cNvPr id="113" name="Straight Connector 112"/>
          <p:cNvCxnSpPr>
            <a:stCxn id="6" idx="1"/>
            <a:endCxn id="50" idx="3"/>
          </p:cNvCxnSpPr>
          <p:nvPr/>
        </p:nvCxnSpPr>
        <p:spPr>
          <a:xfrm rot="10800000" flipV="1">
            <a:off x="7777330" y="1872733"/>
            <a:ext cx="376070" cy="53933"/>
          </a:xfrm>
          <a:prstGeom prst="line">
            <a:avLst/>
          </a:prstGeom>
        </p:spPr>
        <p:style>
          <a:lnRef idx="2">
            <a:schemeClr val="accent2"/>
          </a:lnRef>
          <a:fillRef idx="0">
            <a:schemeClr val="accent2"/>
          </a:fillRef>
          <a:effectRef idx="1">
            <a:schemeClr val="accent2"/>
          </a:effectRef>
          <a:fontRef idx="minor">
            <a:schemeClr val="tx1"/>
          </a:fontRef>
        </p:style>
      </p:cxnSp>
      <p:cxnSp>
        <p:nvCxnSpPr>
          <p:cNvPr id="47" name="Straight Connector 46"/>
          <p:cNvCxnSpPr>
            <a:stCxn id="5" idx="3"/>
          </p:cNvCxnSpPr>
          <p:nvPr/>
        </p:nvCxnSpPr>
        <p:spPr>
          <a:xfrm flipV="1">
            <a:off x="5954110" y="3352802"/>
            <a:ext cx="294291" cy="184664"/>
          </a:xfrm>
          <a:prstGeom prst="line">
            <a:avLst/>
          </a:prstGeom>
        </p:spPr>
        <p:style>
          <a:lnRef idx="2">
            <a:schemeClr val="accent2"/>
          </a:lnRef>
          <a:fillRef idx="0">
            <a:schemeClr val="accent2"/>
          </a:fillRef>
          <a:effectRef idx="1">
            <a:schemeClr val="accent2"/>
          </a:effectRef>
          <a:fontRef idx="minor">
            <a:schemeClr val="tx1"/>
          </a:fontRef>
        </p:style>
      </p:cxnSp>
      <p:sp>
        <p:nvSpPr>
          <p:cNvPr id="2" name="Title 1"/>
          <p:cNvSpPr>
            <a:spLocks noGrp="1"/>
          </p:cNvSpPr>
          <p:nvPr>
            <p:ph type="title"/>
          </p:nvPr>
        </p:nvSpPr>
        <p:spPr/>
        <p:txBody>
          <a:bodyPr/>
          <a:lstStyle/>
          <a:p>
            <a:r>
              <a:rPr lang="en-US" dirty="0" smtClean="0"/>
              <a:t>Table of Contents</a:t>
            </a:r>
            <a:endParaRPr lang="en-CA" dirty="0"/>
          </a:p>
        </p:txBody>
      </p:sp>
      <p:sp>
        <p:nvSpPr>
          <p:cNvPr id="3" name="Content Placeholder 2"/>
          <p:cNvSpPr>
            <a:spLocks noGrp="1"/>
          </p:cNvSpPr>
          <p:nvPr>
            <p:ph idx="1"/>
          </p:nvPr>
        </p:nvSpPr>
        <p:spPr>
          <a:xfrm>
            <a:off x="457200" y="1600201"/>
            <a:ext cx="8229600" cy="4952999"/>
          </a:xfrm>
        </p:spPr>
        <p:txBody>
          <a:bodyPr>
            <a:normAutofit lnSpcReduction="10000"/>
          </a:bodyPr>
          <a:lstStyle/>
          <a:p>
            <a:pPr>
              <a:buNone/>
            </a:pPr>
            <a:r>
              <a:rPr lang="en-US" dirty="0" smtClean="0">
                <a:solidFill>
                  <a:srgbClr val="002060"/>
                </a:solidFill>
              </a:rPr>
              <a:t>Part I. An Overview of Lipoproteins</a:t>
            </a:r>
          </a:p>
          <a:p>
            <a:pPr lvl="1"/>
            <a:r>
              <a:rPr lang="en-US" dirty="0" smtClean="0"/>
              <a:t>What are Lipoproteins</a:t>
            </a:r>
          </a:p>
          <a:p>
            <a:pPr lvl="1"/>
            <a:r>
              <a:rPr lang="en-US" dirty="0" smtClean="0"/>
              <a:t>Lipoprotein Composition</a:t>
            </a:r>
          </a:p>
          <a:p>
            <a:pPr lvl="1"/>
            <a:r>
              <a:rPr lang="en-US" dirty="0" smtClean="0"/>
              <a:t>Classifications</a:t>
            </a:r>
          </a:p>
          <a:p>
            <a:pPr lvl="1"/>
            <a:r>
              <a:rPr lang="en-US" dirty="0" smtClean="0"/>
              <a:t>Lipoprotein </a:t>
            </a:r>
          </a:p>
          <a:p>
            <a:pPr lvl="1">
              <a:buNone/>
            </a:pPr>
            <a:r>
              <a:rPr lang="en-US" dirty="0" smtClean="0"/>
              <a:t>	Synthesis</a:t>
            </a:r>
          </a:p>
          <a:p>
            <a:pPr lvl="1"/>
            <a:r>
              <a:rPr lang="en-US" dirty="0" smtClean="0"/>
              <a:t>Metabolism</a:t>
            </a:r>
          </a:p>
          <a:p>
            <a:pPr lvl="2"/>
            <a:r>
              <a:rPr lang="en-US" dirty="0" smtClean="0"/>
              <a:t>Exogenous Pathway</a:t>
            </a:r>
          </a:p>
          <a:p>
            <a:pPr lvl="2"/>
            <a:r>
              <a:rPr lang="en-US" dirty="0" smtClean="0"/>
              <a:t>Endogenous Pathway</a:t>
            </a:r>
          </a:p>
          <a:p>
            <a:pPr lvl="1"/>
            <a:r>
              <a:rPr lang="en-US" dirty="0" smtClean="0"/>
              <a:t>Lipoproteins and its Link to Disease</a:t>
            </a:r>
          </a:p>
          <a:p>
            <a:pPr lvl="2">
              <a:buNone/>
            </a:pPr>
            <a:endParaRPr lang="en-US" dirty="0" smtClean="0"/>
          </a:p>
          <a:p>
            <a:pPr lvl="1"/>
            <a:endParaRPr lang="en-US" dirty="0" smtClean="0">
              <a:solidFill>
                <a:srgbClr val="002060"/>
              </a:solidFill>
            </a:endParaRPr>
          </a:p>
          <a:p>
            <a:pPr lvl="1"/>
            <a:endParaRPr lang="en-US" dirty="0" smtClean="0"/>
          </a:p>
          <a:p>
            <a:pPr lvl="1"/>
            <a:endParaRPr lang="en-US" dirty="0" smtClean="0"/>
          </a:p>
          <a:p>
            <a:pPr lvl="1"/>
            <a:endParaRPr lang="en-US" dirty="0" smtClean="0"/>
          </a:p>
          <a:p>
            <a:pPr lvl="1"/>
            <a:endParaRPr lang="en-CA" dirty="0"/>
          </a:p>
        </p:txBody>
      </p:sp>
      <p:sp>
        <p:nvSpPr>
          <p:cNvPr id="5" name="TextBox 4"/>
          <p:cNvSpPr txBox="1"/>
          <p:nvPr/>
        </p:nvSpPr>
        <p:spPr>
          <a:xfrm>
            <a:off x="4572000" y="3352800"/>
            <a:ext cx="1382110"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i="1" dirty="0" smtClean="0"/>
              <a:t>Phospholipid</a:t>
            </a:r>
            <a:endParaRPr lang="en-CA" i="1" dirty="0"/>
          </a:p>
        </p:txBody>
      </p:sp>
      <p:sp>
        <p:nvSpPr>
          <p:cNvPr id="6" name="TextBox 5"/>
          <p:cNvSpPr txBox="1"/>
          <p:nvPr/>
        </p:nvSpPr>
        <p:spPr>
          <a:xfrm>
            <a:off x="8153400" y="1688068"/>
            <a:ext cx="857029"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i="1" dirty="0" smtClean="0"/>
              <a:t>Protein</a:t>
            </a:r>
            <a:endParaRPr lang="en-CA" i="1" dirty="0"/>
          </a:p>
        </p:txBody>
      </p:sp>
      <p:sp>
        <p:nvSpPr>
          <p:cNvPr id="7" name="TextBox 6"/>
          <p:cNvSpPr txBox="1"/>
          <p:nvPr/>
        </p:nvSpPr>
        <p:spPr>
          <a:xfrm>
            <a:off x="5943600" y="4840069"/>
            <a:ext cx="3200400" cy="646331"/>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pc="50" dirty="0" smtClean="0">
                <a:ln w="13500">
                  <a:solidFill>
                    <a:schemeClr val="accent1">
                      <a:shade val="2500"/>
                      <a:alpha val="6500"/>
                    </a:schemeClr>
                  </a:solidFill>
                  <a:prstDash val="solid"/>
                </a:ln>
                <a:solidFill>
                  <a:schemeClr val="bg1"/>
                </a:solidFill>
              </a:rPr>
              <a:t>Figure 1. Schematic diagram of a Lipoprotein.</a:t>
            </a:r>
            <a:endParaRPr lang="en-CA" spc="50" dirty="0">
              <a:ln w="13500">
                <a:solidFill>
                  <a:schemeClr val="accent1">
                    <a:shade val="2500"/>
                    <a:alpha val="6500"/>
                  </a:schemeClr>
                </a:solidFill>
                <a:prstDash val="solid"/>
              </a:ln>
              <a:solidFill>
                <a:schemeClr val="bg1"/>
              </a:solidFill>
            </a:endParaRPr>
          </a:p>
        </p:txBody>
      </p:sp>
      <p:graphicFrame>
        <p:nvGraphicFramePr>
          <p:cNvPr id="29698" name="Object 2"/>
          <p:cNvGraphicFramePr>
            <a:graphicFrameLocks noChangeAspect="1"/>
          </p:cNvGraphicFramePr>
          <p:nvPr/>
        </p:nvGraphicFramePr>
        <p:xfrm>
          <a:off x="6096001" y="1962150"/>
          <a:ext cx="2795587" cy="2686050"/>
        </p:xfrm>
        <a:graphic>
          <a:graphicData uri="http://schemas.openxmlformats.org/presentationml/2006/ole">
            <p:oleObj spid="_x0000_s29698" name="CS ChemDraw Drawing" r:id="rId4" imgW="2794853" imgH="2686420" progId="ChemDraw.Document.6.0">
              <p:embed/>
            </p:oleObj>
          </a:graphicData>
        </a:graphic>
      </p:graphicFrame>
      <p:sp>
        <p:nvSpPr>
          <p:cNvPr id="48" name="Teardrop 47"/>
          <p:cNvSpPr/>
          <p:nvPr/>
        </p:nvSpPr>
        <p:spPr>
          <a:xfrm>
            <a:off x="6400800" y="3886200"/>
            <a:ext cx="533400" cy="609600"/>
          </a:xfrm>
          <a:prstGeom prst="teardrop">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CA"/>
          </a:p>
        </p:txBody>
      </p:sp>
      <p:sp>
        <p:nvSpPr>
          <p:cNvPr id="50" name="Teardrop 49"/>
          <p:cNvSpPr/>
          <p:nvPr/>
        </p:nvSpPr>
        <p:spPr>
          <a:xfrm rot="8847342">
            <a:off x="7467600" y="1905000"/>
            <a:ext cx="533400" cy="609600"/>
          </a:xfrm>
          <a:prstGeom prst="teardrop">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CA"/>
          </a:p>
        </p:txBody>
      </p:sp>
      <p:sp>
        <p:nvSpPr>
          <p:cNvPr id="51" name="Teardrop 50"/>
          <p:cNvSpPr/>
          <p:nvPr/>
        </p:nvSpPr>
        <p:spPr>
          <a:xfrm rot="16702590">
            <a:off x="7922300" y="3889657"/>
            <a:ext cx="533400" cy="609600"/>
          </a:xfrm>
          <a:prstGeom prst="teardrop">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CA"/>
          </a:p>
        </p:txBody>
      </p:sp>
      <p:sp>
        <p:nvSpPr>
          <p:cNvPr id="54" name="Isosceles Triangle 53"/>
          <p:cNvSpPr/>
          <p:nvPr/>
        </p:nvSpPr>
        <p:spPr>
          <a:xfrm>
            <a:off x="7467600" y="2667000"/>
            <a:ext cx="228600" cy="304800"/>
          </a:xfrm>
          <a:prstGeom prst="triangle">
            <a:avLst/>
          </a:prstGeom>
          <a:scene3d>
            <a:camera prst="perspectiveContrastingLef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55" name="Isosceles Triangle 54"/>
          <p:cNvSpPr/>
          <p:nvPr/>
        </p:nvSpPr>
        <p:spPr>
          <a:xfrm>
            <a:off x="6858000" y="29718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56" name="Isosceles Triangle 55"/>
          <p:cNvSpPr/>
          <p:nvPr/>
        </p:nvSpPr>
        <p:spPr>
          <a:xfrm>
            <a:off x="7391400" y="3810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57" name="Isosceles Triangle 56"/>
          <p:cNvSpPr/>
          <p:nvPr/>
        </p:nvSpPr>
        <p:spPr>
          <a:xfrm>
            <a:off x="7696200" y="3429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58" name="Isosceles Triangle 57"/>
          <p:cNvSpPr/>
          <p:nvPr/>
        </p:nvSpPr>
        <p:spPr>
          <a:xfrm>
            <a:off x="7162800" y="3429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59" name="Isosceles Triangle 58"/>
          <p:cNvSpPr/>
          <p:nvPr/>
        </p:nvSpPr>
        <p:spPr>
          <a:xfrm>
            <a:off x="7315200" y="3429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0" name="Isosceles Triangle 59"/>
          <p:cNvSpPr/>
          <p:nvPr/>
        </p:nvSpPr>
        <p:spPr>
          <a:xfrm>
            <a:off x="6705600" y="32004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1" name="Isosceles Triangle 60"/>
          <p:cNvSpPr/>
          <p:nvPr/>
        </p:nvSpPr>
        <p:spPr>
          <a:xfrm>
            <a:off x="6858000" y="27432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2" name="Isosceles Triangle 61"/>
          <p:cNvSpPr/>
          <p:nvPr/>
        </p:nvSpPr>
        <p:spPr>
          <a:xfrm>
            <a:off x="7467600" y="33528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3" name="Isosceles Triangle 62"/>
          <p:cNvSpPr/>
          <p:nvPr/>
        </p:nvSpPr>
        <p:spPr>
          <a:xfrm>
            <a:off x="8077200" y="32004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4" name="Isosceles Triangle 63"/>
          <p:cNvSpPr/>
          <p:nvPr/>
        </p:nvSpPr>
        <p:spPr>
          <a:xfrm>
            <a:off x="7848600" y="35814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5" name="Isosceles Triangle 64"/>
          <p:cNvSpPr/>
          <p:nvPr/>
        </p:nvSpPr>
        <p:spPr>
          <a:xfrm>
            <a:off x="7391400" y="24384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6" name="Isosceles Triangle 65"/>
          <p:cNvSpPr/>
          <p:nvPr/>
        </p:nvSpPr>
        <p:spPr>
          <a:xfrm>
            <a:off x="7772400" y="2667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7" name="Isosceles Triangle 66"/>
          <p:cNvSpPr/>
          <p:nvPr/>
        </p:nvSpPr>
        <p:spPr>
          <a:xfrm>
            <a:off x="7543800" y="3810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8" name="Isosceles Triangle 67"/>
          <p:cNvSpPr/>
          <p:nvPr/>
        </p:nvSpPr>
        <p:spPr>
          <a:xfrm>
            <a:off x="7391400" y="28956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9" name="Isosceles Triangle 68"/>
          <p:cNvSpPr/>
          <p:nvPr/>
        </p:nvSpPr>
        <p:spPr>
          <a:xfrm>
            <a:off x="7848600" y="31242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0" name="Isosceles Triangle 69"/>
          <p:cNvSpPr/>
          <p:nvPr/>
        </p:nvSpPr>
        <p:spPr>
          <a:xfrm>
            <a:off x="7162800" y="29718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1" name="Isosceles Triangle 70"/>
          <p:cNvSpPr/>
          <p:nvPr/>
        </p:nvSpPr>
        <p:spPr>
          <a:xfrm>
            <a:off x="7239000" y="3810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2" name="Isosceles Triangle 71"/>
          <p:cNvSpPr/>
          <p:nvPr/>
        </p:nvSpPr>
        <p:spPr>
          <a:xfrm>
            <a:off x="7010400" y="35814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3" name="Isosceles Triangle 72"/>
          <p:cNvSpPr/>
          <p:nvPr/>
        </p:nvSpPr>
        <p:spPr>
          <a:xfrm>
            <a:off x="7010400" y="3124200"/>
            <a:ext cx="228600" cy="304800"/>
          </a:xfrm>
          <a:prstGeom prst="triangle">
            <a:avLst/>
          </a:prstGeom>
          <a:scene3d>
            <a:camera prst="isometricOffAxis1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4" name="Isosceles Triangle 73"/>
          <p:cNvSpPr/>
          <p:nvPr/>
        </p:nvSpPr>
        <p:spPr>
          <a:xfrm>
            <a:off x="7086600" y="25146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5" name="Isosceles Triangle 74"/>
          <p:cNvSpPr/>
          <p:nvPr/>
        </p:nvSpPr>
        <p:spPr>
          <a:xfrm>
            <a:off x="7315200" y="26670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6" name="Isosceles Triangle 75"/>
          <p:cNvSpPr/>
          <p:nvPr/>
        </p:nvSpPr>
        <p:spPr>
          <a:xfrm>
            <a:off x="7620000" y="26670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7" name="Isosceles Triangle 76"/>
          <p:cNvSpPr/>
          <p:nvPr/>
        </p:nvSpPr>
        <p:spPr>
          <a:xfrm>
            <a:off x="7620000" y="30480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8" name="Isosceles Triangle 77"/>
          <p:cNvSpPr/>
          <p:nvPr/>
        </p:nvSpPr>
        <p:spPr>
          <a:xfrm>
            <a:off x="7924800" y="27432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79" name="Isosceles Triangle 78"/>
          <p:cNvSpPr/>
          <p:nvPr/>
        </p:nvSpPr>
        <p:spPr>
          <a:xfrm>
            <a:off x="6781800" y="35052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0" name="Isosceles Triangle 79"/>
          <p:cNvSpPr/>
          <p:nvPr/>
        </p:nvSpPr>
        <p:spPr>
          <a:xfrm>
            <a:off x="7086600" y="37338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1" name="Isosceles Triangle 80"/>
          <p:cNvSpPr/>
          <p:nvPr/>
        </p:nvSpPr>
        <p:spPr>
          <a:xfrm>
            <a:off x="7620000" y="38100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2" name="Isosceles Triangle 81"/>
          <p:cNvSpPr/>
          <p:nvPr/>
        </p:nvSpPr>
        <p:spPr>
          <a:xfrm>
            <a:off x="7696200" y="28956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3" name="Isosceles Triangle 82"/>
          <p:cNvSpPr/>
          <p:nvPr/>
        </p:nvSpPr>
        <p:spPr>
          <a:xfrm>
            <a:off x="7924800" y="28956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4" name="Isosceles Triangle 83"/>
          <p:cNvSpPr/>
          <p:nvPr/>
        </p:nvSpPr>
        <p:spPr>
          <a:xfrm>
            <a:off x="8077200" y="2895600"/>
            <a:ext cx="228600" cy="304800"/>
          </a:xfrm>
          <a:prstGeom prst="triangle">
            <a:avLst/>
          </a:prstGeom>
          <a:scene3d>
            <a:camera prst="perspectiveRelaxed"/>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5" name="Isosceles Triangle 84"/>
          <p:cNvSpPr/>
          <p:nvPr/>
        </p:nvSpPr>
        <p:spPr>
          <a:xfrm>
            <a:off x="6858000" y="3276600"/>
            <a:ext cx="228600" cy="304800"/>
          </a:xfrm>
          <a:prstGeom prst="triangle">
            <a:avLst/>
          </a:prstGeom>
          <a:scene3d>
            <a:camera prst="perspectiveContrastingLef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6" name="Isosceles Triangle 85"/>
          <p:cNvSpPr/>
          <p:nvPr/>
        </p:nvSpPr>
        <p:spPr>
          <a:xfrm>
            <a:off x="7239000" y="3200400"/>
            <a:ext cx="228600" cy="304800"/>
          </a:xfrm>
          <a:prstGeom prst="triangle">
            <a:avLst/>
          </a:prstGeom>
          <a:scene3d>
            <a:camera prst="perspectiveContrastingLef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7" name="Isosceles Triangle 86"/>
          <p:cNvSpPr/>
          <p:nvPr/>
        </p:nvSpPr>
        <p:spPr>
          <a:xfrm>
            <a:off x="7010400" y="2743200"/>
            <a:ext cx="228600" cy="304800"/>
          </a:xfrm>
          <a:prstGeom prst="triangle">
            <a:avLst/>
          </a:prstGeom>
          <a:scene3d>
            <a:camera prst="perspectiveContrastingLef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8" name="Isosceles Triangle 87"/>
          <p:cNvSpPr/>
          <p:nvPr/>
        </p:nvSpPr>
        <p:spPr>
          <a:xfrm>
            <a:off x="7543800" y="3581400"/>
            <a:ext cx="228600" cy="304800"/>
          </a:xfrm>
          <a:prstGeom prst="triangle">
            <a:avLst/>
          </a:prstGeom>
          <a:scene3d>
            <a:camera prst="perspectiveContrastingLef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89" name="Isosceles Triangle 88"/>
          <p:cNvSpPr/>
          <p:nvPr/>
        </p:nvSpPr>
        <p:spPr>
          <a:xfrm>
            <a:off x="7620000" y="3352800"/>
            <a:ext cx="228600" cy="304800"/>
          </a:xfrm>
          <a:prstGeom prst="triangle">
            <a:avLst/>
          </a:prstGeom>
          <a:scene3d>
            <a:camera prst="perspectiveContrastingLef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0" name="Isosceles Triangle 89"/>
          <p:cNvSpPr/>
          <p:nvPr/>
        </p:nvSpPr>
        <p:spPr>
          <a:xfrm>
            <a:off x="7924800" y="3352800"/>
            <a:ext cx="228600" cy="304800"/>
          </a:xfrm>
          <a:prstGeom prst="triangle">
            <a:avLst/>
          </a:prstGeom>
          <a:scene3d>
            <a:camera prst="perspectiveContrastingLef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1" name="Isosceles Triangle 90"/>
          <p:cNvSpPr/>
          <p:nvPr/>
        </p:nvSpPr>
        <p:spPr>
          <a:xfrm>
            <a:off x="7924800" y="3048000"/>
            <a:ext cx="228600" cy="304800"/>
          </a:xfrm>
          <a:prstGeom prst="triangle">
            <a:avLst/>
          </a:prstGeom>
          <a:scene3d>
            <a:camera prst="perspectiveContrastingLef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2" name="Isosceles Triangle 91"/>
          <p:cNvSpPr/>
          <p:nvPr/>
        </p:nvSpPr>
        <p:spPr>
          <a:xfrm>
            <a:off x="7543800" y="3048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3" name="Isosceles Triangle 92"/>
          <p:cNvSpPr/>
          <p:nvPr/>
        </p:nvSpPr>
        <p:spPr>
          <a:xfrm>
            <a:off x="7696200" y="32004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4" name="Isosceles Triangle 93"/>
          <p:cNvSpPr/>
          <p:nvPr/>
        </p:nvSpPr>
        <p:spPr>
          <a:xfrm>
            <a:off x="7848600" y="33528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5" name="Isosceles Triangle 94"/>
          <p:cNvSpPr/>
          <p:nvPr/>
        </p:nvSpPr>
        <p:spPr>
          <a:xfrm>
            <a:off x="8001000" y="35052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6" name="Isosceles Triangle 95"/>
          <p:cNvSpPr/>
          <p:nvPr/>
        </p:nvSpPr>
        <p:spPr>
          <a:xfrm>
            <a:off x="6705600" y="28956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7" name="Isosceles Triangle 96"/>
          <p:cNvSpPr/>
          <p:nvPr/>
        </p:nvSpPr>
        <p:spPr>
          <a:xfrm>
            <a:off x="7162800" y="2667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8" name="Isosceles Triangle 97"/>
          <p:cNvSpPr/>
          <p:nvPr/>
        </p:nvSpPr>
        <p:spPr>
          <a:xfrm>
            <a:off x="7239000" y="24384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99" name="Isosceles Triangle 98"/>
          <p:cNvSpPr/>
          <p:nvPr/>
        </p:nvSpPr>
        <p:spPr>
          <a:xfrm>
            <a:off x="7315200" y="3581400"/>
            <a:ext cx="228600" cy="304800"/>
          </a:xfrm>
          <a:prstGeom prst="triangle">
            <a:avLst/>
          </a:prstGeom>
          <a:scene3d>
            <a:camera prst="isometricOffAxis1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0" name="Isosceles Triangle 99"/>
          <p:cNvSpPr/>
          <p:nvPr/>
        </p:nvSpPr>
        <p:spPr>
          <a:xfrm>
            <a:off x="7239000" y="2895600"/>
            <a:ext cx="228600" cy="304800"/>
          </a:xfrm>
          <a:prstGeom prst="triangle">
            <a:avLst/>
          </a:prstGeom>
          <a:scene3d>
            <a:camera prst="isometricOffAxis1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1" name="Isosceles Triangle 100"/>
          <p:cNvSpPr/>
          <p:nvPr/>
        </p:nvSpPr>
        <p:spPr>
          <a:xfrm>
            <a:off x="7467600" y="3581400"/>
            <a:ext cx="228600" cy="304800"/>
          </a:xfrm>
          <a:prstGeom prst="triangle">
            <a:avLst/>
          </a:prstGeom>
          <a:scene3d>
            <a:camera prst="isometricOffAxis1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2" name="Isosceles Triangle 101"/>
          <p:cNvSpPr/>
          <p:nvPr/>
        </p:nvSpPr>
        <p:spPr>
          <a:xfrm>
            <a:off x="7620000" y="2819400"/>
            <a:ext cx="228600" cy="304800"/>
          </a:xfrm>
          <a:prstGeom prst="triangle">
            <a:avLst/>
          </a:prstGeom>
          <a:scene3d>
            <a:camera prst="isometricOffAxis1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3" name="Isosceles Triangle 102"/>
          <p:cNvSpPr/>
          <p:nvPr/>
        </p:nvSpPr>
        <p:spPr>
          <a:xfrm>
            <a:off x="7467600" y="3733800"/>
            <a:ext cx="228600" cy="304800"/>
          </a:xfrm>
          <a:prstGeom prst="triangle">
            <a:avLst/>
          </a:prstGeom>
          <a:scene3d>
            <a:camera prst="isometricOffAxis1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4" name="Isosceles Triangle 103"/>
          <p:cNvSpPr/>
          <p:nvPr/>
        </p:nvSpPr>
        <p:spPr>
          <a:xfrm>
            <a:off x="7391400" y="31242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5" name="Isosceles Triangle 104"/>
          <p:cNvSpPr/>
          <p:nvPr/>
        </p:nvSpPr>
        <p:spPr>
          <a:xfrm>
            <a:off x="7696200" y="25908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6" name="Isosceles Triangle 105"/>
          <p:cNvSpPr/>
          <p:nvPr/>
        </p:nvSpPr>
        <p:spPr>
          <a:xfrm>
            <a:off x="7848600" y="25908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7" name="Isosceles Triangle 106"/>
          <p:cNvSpPr/>
          <p:nvPr/>
        </p:nvSpPr>
        <p:spPr>
          <a:xfrm>
            <a:off x="7010400" y="33528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8" name="Isosceles Triangle 107"/>
          <p:cNvSpPr/>
          <p:nvPr/>
        </p:nvSpPr>
        <p:spPr>
          <a:xfrm>
            <a:off x="6781800" y="3048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09" name="TextBox 108"/>
          <p:cNvSpPr txBox="1"/>
          <p:nvPr/>
        </p:nvSpPr>
        <p:spPr>
          <a:xfrm>
            <a:off x="4191000" y="3810000"/>
            <a:ext cx="1953868" cy="646331"/>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i="1" dirty="0" smtClean="0"/>
              <a:t>Cholesterol Ester &amp;</a:t>
            </a:r>
          </a:p>
          <a:p>
            <a:r>
              <a:rPr lang="en-US" i="1" dirty="0" smtClean="0"/>
              <a:t>Triglycerides</a:t>
            </a:r>
            <a:endParaRPr lang="en-CA" i="1" dirty="0"/>
          </a:p>
        </p:txBody>
      </p:sp>
      <p:cxnSp>
        <p:nvCxnSpPr>
          <p:cNvPr id="53" name="Straight Connector 52"/>
          <p:cNvCxnSpPr>
            <a:stCxn id="109" idx="3"/>
            <a:endCxn id="60" idx="2"/>
          </p:cNvCxnSpPr>
          <p:nvPr/>
        </p:nvCxnSpPr>
        <p:spPr>
          <a:xfrm flipV="1">
            <a:off x="6144868" y="3505200"/>
            <a:ext cx="560732" cy="627966"/>
          </a:xfrm>
          <a:prstGeom prst="line">
            <a:avLst/>
          </a:prstGeom>
        </p:spPr>
        <p:style>
          <a:lnRef idx="2">
            <a:schemeClr val="accent2"/>
          </a:lnRef>
          <a:fillRef idx="0">
            <a:schemeClr val="accent2"/>
          </a:fillRef>
          <a:effectRef idx="1">
            <a:schemeClr val="accent2"/>
          </a:effectRef>
          <a:fontRef idx="minor">
            <a:schemeClr val="tx1"/>
          </a:fontRef>
        </p:style>
      </p:cxnSp>
      <p:sp>
        <p:nvSpPr>
          <p:cNvPr id="114" name="Isosceles Triangle 113"/>
          <p:cNvSpPr/>
          <p:nvPr/>
        </p:nvSpPr>
        <p:spPr>
          <a:xfrm>
            <a:off x="7543800" y="32004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15" name="Isosceles Triangle 114"/>
          <p:cNvSpPr/>
          <p:nvPr/>
        </p:nvSpPr>
        <p:spPr>
          <a:xfrm>
            <a:off x="7162800" y="35814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16" name="Isosceles Triangle 115"/>
          <p:cNvSpPr/>
          <p:nvPr/>
        </p:nvSpPr>
        <p:spPr>
          <a:xfrm>
            <a:off x="7010400" y="28956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17" name="Isosceles Triangle 116"/>
          <p:cNvSpPr/>
          <p:nvPr/>
        </p:nvSpPr>
        <p:spPr>
          <a:xfrm>
            <a:off x="6934200" y="2667000"/>
            <a:ext cx="228600" cy="304800"/>
          </a:xfrm>
          <a:prstGeom prst="triangle">
            <a:avLst/>
          </a:prstGeom>
          <a:scene3d>
            <a:camera prst="perspectiveContrastingRightFacing"/>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10" name="Oval 109"/>
          <p:cNvSpPr/>
          <p:nvPr/>
        </p:nvSpPr>
        <p:spPr>
          <a:xfrm>
            <a:off x="7010400" y="29718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11" name="Oval 110"/>
          <p:cNvSpPr/>
          <p:nvPr/>
        </p:nvSpPr>
        <p:spPr>
          <a:xfrm>
            <a:off x="6934200" y="35814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12" name="Oval 111"/>
          <p:cNvSpPr/>
          <p:nvPr/>
        </p:nvSpPr>
        <p:spPr>
          <a:xfrm>
            <a:off x="8001000" y="27432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18" name="Oval 117"/>
          <p:cNvSpPr/>
          <p:nvPr/>
        </p:nvSpPr>
        <p:spPr>
          <a:xfrm>
            <a:off x="7543800" y="26670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19" name="Oval 118"/>
          <p:cNvSpPr/>
          <p:nvPr/>
        </p:nvSpPr>
        <p:spPr>
          <a:xfrm>
            <a:off x="8077200" y="35814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20" name="Oval 119"/>
          <p:cNvSpPr/>
          <p:nvPr/>
        </p:nvSpPr>
        <p:spPr>
          <a:xfrm>
            <a:off x="7467600" y="38862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21" name="Oval 120"/>
          <p:cNvSpPr/>
          <p:nvPr/>
        </p:nvSpPr>
        <p:spPr>
          <a:xfrm>
            <a:off x="7543800" y="35814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22" name="Oval 121"/>
          <p:cNvSpPr/>
          <p:nvPr/>
        </p:nvSpPr>
        <p:spPr>
          <a:xfrm>
            <a:off x="7086600" y="26670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23" name="Oval 122"/>
          <p:cNvSpPr/>
          <p:nvPr/>
        </p:nvSpPr>
        <p:spPr>
          <a:xfrm>
            <a:off x="7924800" y="32004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24" name="Oval 123"/>
          <p:cNvSpPr/>
          <p:nvPr/>
        </p:nvSpPr>
        <p:spPr>
          <a:xfrm>
            <a:off x="7315200" y="32766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31" name="Oval 130"/>
          <p:cNvSpPr/>
          <p:nvPr/>
        </p:nvSpPr>
        <p:spPr>
          <a:xfrm>
            <a:off x="8382000" y="24384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32" name="Oval 131"/>
          <p:cNvSpPr/>
          <p:nvPr/>
        </p:nvSpPr>
        <p:spPr>
          <a:xfrm>
            <a:off x="7620000" y="44196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33" name="Oval 132"/>
          <p:cNvSpPr/>
          <p:nvPr/>
        </p:nvSpPr>
        <p:spPr>
          <a:xfrm>
            <a:off x="6172200" y="32004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34" name="Oval 133"/>
          <p:cNvSpPr/>
          <p:nvPr/>
        </p:nvSpPr>
        <p:spPr>
          <a:xfrm>
            <a:off x="6400800" y="25146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35" name="Oval 134"/>
          <p:cNvSpPr/>
          <p:nvPr/>
        </p:nvSpPr>
        <p:spPr>
          <a:xfrm>
            <a:off x="8534400" y="35814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36" name="Oval 135"/>
          <p:cNvSpPr/>
          <p:nvPr/>
        </p:nvSpPr>
        <p:spPr>
          <a:xfrm>
            <a:off x="6934200" y="21336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137" name="Oval 136"/>
          <p:cNvSpPr/>
          <p:nvPr/>
        </p:nvSpPr>
        <p:spPr>
          <a:xfrm>
            <a:off x="7010400" y="43434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cxnSp>
        <p:nvCxnSpPr>
          <p:cNvPr id="148" name="Straight Connector 147"/>
          <p:cNvCxnSpPr>
            <a:stCxn id="136" idx="0"/>
            <a:endCxn id="149" idx="2"/>
          </p:cNvCxnSpPr>
          <p:nvPr/>
        </p:nvCxnSpPr>
        <p:spPr>
          <a:xfrm rot="5400000" flipH="1" flipV="1">
            <a:off x="7028524" y="1542608"/>
            <a:ext cx="572869" cy="609116"/>
          </a:xfrm>
          <a:prstGeom prst="line">
            <a:avLst/>
          </a:prstGeom>
        </p:spPr>
        <p:style>
          <a:lnRef idx="2">
            <a:schemeClr val="accent2"/>
          </a:lnRef>
          <a:fillRef idx="0">
            <a:schemeClr val="accent2"/>
          </a:fillRef>
          <a:effectRef idx="1">
            <a:schemeClr val="accent2"/>
          </a:effectRef>
          <a:fontRef idx="minor">
            <a:schemeClr val="tx1"/>
          </a:fontRef>
        </p:style>
      </p:cxnSp>
      <p:sp>
        <p:nvSpPr>
          <p:cNvPr id="149" name="TextBox 148"/>
          <p:cNvSpPr txBox="1"/>
          <p:nvPr/>
        </p:nvSpPr>
        <p:spPr>
          <a:xfrm>
            <a:off x="6934200" y="914400"/>
            <a:ext cx="1370632" cy="646331"/>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i="1" dirty="0" smtClean="0"/>
              <a:t>Unesterified </a:t>
            </a:r>
          </a:p>
          <a:p>
            <a:r>
              <a:rPr lang="en-US" i="1" dirty="0" smtClean="0"/>
              <a:t>Cholesterol</a:t>
            </a:r>
            <a:endParaRPr lang="en-CA" i="1" dirty="0"/>
          </a:p>
        </p:txBody>
      </p:sp>
      <p:sp>
        <p:nvSpPr>
          <p:cNvPr id="154" name="Oval 153"/>
          <p:cNvSpPr/>
          <p:nvPr/>
        </p:nvSpPr>
        <p:spPr>
          <a:xfrm>
            <a:off x="6705600" y="3200400"/>
            <a:ext cx="152400" cy="152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3600" dirty="0" smtClean="0"/>
              <a:t>Part II. Current Research on lipoproteins</a:t>
            </a:r>
            <a:endParaRPr lang="en-CA" sz="3600" dirty="0" smtClean="0"/>
          </a:p>
        </p:txBody>
      </p:sp>
      <p:sp>
        <p:nvSpPr>
          <p:cNvPr id="8" name="Content Placeholder 7"/>
          <p:cNvSpPr>
            <a:spLocks noGrp="1"/>
          </p:cNvSpPr>
          <p:nvPr>
            <p:ph idx="1"/>
          </p:nvPr>
        </p:nvSpPr>
        <p:spPr/>
        <p:txBody>
          <a:bodyPr>
            <a:normAutofit fontScale="92500"/>
          </a:bodyPr>
          <a:lstStyle/>
          <a:p>
            <a:r>
              <a:rPr lang="en-US" dirty="0" smtClean="0"/>
              <a:t>In a study performed by </a:t>
            </a:r>
            <a:r>
              <a:rPr lang="en-CA" dirty="0" err="1" smtClean="0"/>
              <a:t>Garelnabi</a:t>
            </a:r>
            <a:r>
              <a:rPr lang="en-US" dirty="0" smtClean="0"/>
              <a:t> </a:t>
            </a:r>
            <a:r>
              <a:rPr lang="en-US" i="1" dirty="0" smtClean="0"/>
              <a:t>et al</a:t>
            </a:r>
            <a:r>
              <a:rPr lang="en-US" dirty="0" smtClean="0"/>
              <a:t>. (2005), mice exercised for two weeks showed a dramatic increase in scavenger receptor B1 (SR-B1), CD36, and LDLR [8]. </a:t>
            </a:r>
          </a:p>
          <a:p>
            <a:r>
              <a:rPr lang="en-US" dirty="0" smtClean="0"/>
              <a:t>SR-B1 and CD36 are multifunctional proteins known for their ability to recognize oxidized LDL and facilitate their removal via direct uptake in the liver.</a:t>
            </a:r>
            <a:r>
              <a:rPr lang="en-CA" dirty="0" smtClean="0"/>
              <a:t> Likewise, LDLR </a:t>
            </a:r>
            <a:r>
              <a:rPr lang="en-US" dirty="0" smtClean="0"/>
              <a:t>mediates the cellular uptake and degradation of plasma LDL [8].</a:t>
            </a:r>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p:cNvPicPr>
            <a:picLocks noChangeAspect="1" noChangeArrowheads="1"/>
          </p:cNvPicPr>
          <p:nvPr/>
        </p:nvPicPr>
        <p:blipFill>
          <a:blip r:embed="rId2"/>
          <a:srcRect/>
          <a:stretch>
            <a:fillRect/>
          </a:stretch>
        </p:blipFill>
        <p:spPr bwMode="auto">
          <a:xfrm>
            <a:off x="5181600" y="1676400"/>
            <a:ext cx="3467100" cy="3333750"/>
          </a:xfrm>
          <a:prstGeom prst="rect">
            <a:avLst/>
          </a:prstGeom>
          <a:noFill/>
          <a:ln w="9525">
            <a:noFill/>
            <a:miter lim="800000"/>
            <a:headEnd/>
            <a:tailEnd/>
          </a:ln>
          <a:effectLst/>
        </p:spPr>
      </p:pic>
      <p:sp>
        <p:nvSpPr>
          <p:cNvPr id="2" name="Title 1"/>
          <p:cNvSpPr>
            <a:spLocks noGrp="1"/>
          </p:cNvSpPr>
          <p:nvPr>
            <p:ph type="title"/>
          </p:nvPr>
        </p:nvSpPr>
        <p:spPr/>
        <p:txBody>
          <a:bodyPr>
            <a:normAutofit/>
          </a:bodyPr>
          <a:lstStyle/>
          <a:p>
            <a:pPr marL="0" indent="0"/>
            <a:r>
              <a:rPr lang="en-US" sz="3600" dirty="0" smtClean="0"/>
              <a:t>Part II. Current Research on lipoproteins</a:t>
            </a:r>
            <a:endParaRPr lang="en-CA" sz="3600" dirty="0" smtClean="0"/>
          </a:p>
        </p:txBody>
      </p:sp>
      <p:sp>
        <p:nvSpPr>
          <p:cNvPr id="9" name="Content Placeholder 8"/>
          <p:cNvSpPr>
            <a:spLocks noGrp="1"/>
          </p:cNvSpPr>
          <p:nvPr>
            <p:ph sz="half" idx="1"/>
          </p:nvPr>
        </p:nvSpPr>
        <p:spPr>
          <a:xfrm>
            <a:off x="457200" y="1600201"/>
            <a:ext cx="4038600" cy="4952999"/>
          </a:xfrm>
        </p:spPr>
        <p:txBody>
          <a:bodyPr>
            <a:normAutofit fontScale="77500" lnSpcReduction="20000"/>
          </a:bodyPr>
          <a:lstStyle/>
          <a:p>
            <a:r>
              <a:rPr lang="en-US" dirty="0" smtClean="0"/>
              <a:t>Animals that were subjected to exercise showed a 14 fold increase in LDL receptor gene expression in the liver [8]. </a:t>
            </a:r>
          </a:p>
          <a:p>
            <a:r>
              <a:rPr lang="en-US" dirty="0" smtClean="0"/>
              <a:t>This possibly suggests that LDL receptor mediated clearance of LDL could be important in the anti-atherogenic benefits of exercise [8].</a:t>
            </a:r>
          </a:p>
          <a:p>
            <a:r>
              <a:rPr lang="en-US" dirty="0" smtClean="0"/>
              <a:t>There was a 2 to 3 fold increase in SR-BI expression in the exercising animals and a 4 fold induction of CD36 gene expression, suggesting that reverse cholesterol transport could play an important role in exercise-induced </a:t>
            </a:r>
            <a:r>
              <a:rPr lang="en-CA" dirty="0" smtClean="0"/>
              <a:t>benefits [8].</a:t>
            </a:r>
            <a:endParaRPr lang="en-US" dirty="0" smtClean="0"/>
          </a:p>
        </p:txBody>
      </p:sp>
      <p:sp>
        <p:nvSpPr>
          <p:cNvPr id="12" name="TextBox 11"/>
          <p:cNvSpPr txBox="1"/>
          <p:nvPr/>
        </p:nvSpPr>
        <p:spPr>
          <a:xfrm>
            <a:off x="5181600" y="5029200"/>
            <a:ext cx="3429000" cy="1754326"/>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pc="50" dirty="0" smtClean="0">
                <a:ln w="13500">
                  <a:solidFill>
                    <a:schemeClr val="accent1">
                      <a:shade val="2500"/>
                      <a:alpha val="6500"/>
                    </a:schemeClr>
                  </a:solidFill>
                  <a:prstDash val="solid"/>
                </a:ln>
                <a:solidFill>
                  <a:schemeClr val="bg1"/>
                </a:solidFill>
              </a:rPr>
              <a:t>Figure 4.</a:t>
            </a:r>
            <a:r>
              <a:rPr lang="en-US" dirty="0" smtClean="0"/>
              <a:t>Exercise-induced data is expressed as mean percentage (%) change in receptor expression of LDLR, SR-B1, or CD36 as compared to the sedentary group. Modified from [8].</a:t>
            </a:r>
          </a:p>
        </p:txBody>
      </p:sp>
      <p:sp>
        <p:nvSpPr>
          <p:cNvPr id="6" name="Oval 5"/>
          <p:cNvSpPr/>
          <p:nvPr/>
        </p:nvSpPr>
        <p:spPr>
          <a:xfrm>
            <a:off x="5638800" y="1981200"/>
            <a:ext cx="914400" cy="281940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CA"/>
          </a:p>
        </p:txBody>
      </p:sp>
      <p:sp>
        <p:nvSpPr>
          <p:cNvPr id="7" name="Oval 6"/>
          <p:cNvSpPr/>
          <p:nvPr/>
        </p:nvSpPr>
        <p:spPr>
          <a:xfrm>
            <a:off x="6781800" y="4343400"/>
            <a:ext cx="609600" cy="45720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CA"/>
          </a:p>
        </p:txBody>
      </p:sp>
      <p:sp>
        <p:nvSpPr>
          <p:cNvPr id="10" name="Oval 9"/>
          <p:cNvSpPr/>
          <p:nvPr/>
        </p:nvSpPr>
        <p:spPr>
          <a:xfrm>
            <a:off x="7772400" y="3733800"/>
            <a:ext cx="609600" cy="106680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C:\Documents and Settings\100313581\Local Settings\Temporary Internet Files\Content.IE5\69BPH7ED\MMj03364490000[1].gif"/>
          <p:cNvPicPr>
            <a:picLocks noChangeAspect="1" noChangeArrowheads="1" noCrop="1"/>
          </p:cNvPicPr>
          <p:nvPr/>
        </p:nvPicPr>
        <p:blipFill>
          <a:blip r:embed="rId3"/>
          <a:srcRect/>
          <a:stretch>
            <a:fillRect/>
          </a:stretch>
        </p:blipFill>
        <p:spPr bwMode="auto">
          <a:xfrm>
            <a:off x="76200" y="76200"/>
            <a:ext cx="1905000" cy="1905000"/>
          </a:xfrm>
          <a:prstGeom prst="rect">
            <a:avLst/>
          </a:prstGeom>
          <a:noFill/>
        </p:spPr>
      </p:pic>
      <p:cxnSp>
        <p:nvCxnSpPr>
          <p:cNvPr id="9" name="Straight Arrow Connector 8"/>
          <p:cNvCxnSpPr/>
          <p:nvPr/>
        </p:nvCxnSpPr>
        <p:spPr>
          <a:xfrm rot="10800000" flipV="1">
            <a:off x="2286002" y="5181600"/>
            <a:ext cx="380998" cy="924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0" name="TextBox 9"/>
          <p:cNvSpPr txBox="1"/>
          <p:nvPr/>
        </p:nvSpPr>
        <p:spPr>
          <a:xfrm>
            <a:off x="2590800" y="685800"/>
            <a:ext cx="6649513" cy="1477328"/>
          </a:xfrm>
          <a:prstGeom prst="rect">
            <a:avLst/>
          </a:prstGeom>
          <a:noFill/>
        </p:spPr>
        <p:txBody>
          <a:bodyPr wrap="none" rtlCol="0">
            <a:spAutoFit/>
          </a:bodyPr>
          <a:lstStyle/>
          <a:p>
            <a:r>
              <a:rPr lang="en-US" dirty="0" smtClean="0"/>
              <a:t>As one’s muscle contracts during exercise, it induces cytokine </a:t>
            </a:r>
          </a:p>
          <a:p>
            <a:r>
              <a:rPr lang="en-US" dirty="0" smtClean="0"/>
              <a:t>interleukin-6 (</a:t>
            </a:r>
            <a:r>
              <a:rPr lang="en-US" i="1" dirty="0" smtClean="0"/>
              <a:t>IL-6</a:t>
            </a:r>
            <a:r>
              <a:rPr lang="en-US" dirty="0" smtClean="0"/>
              <a:t>)  gene expression locally in contracting skeletal </a:t>
            </a:r>
          </a:p>
          <a:p>
            <a:r>
              <a:rPr lang="en-US" dirty="0" smtClean="0"/>
              <a:t>muscles.</a:t>
            </a:r>
            <a:r>
              <a:rPr lang="en-CA" dirty="0" smtClean="0"/>
              <a:t> Likewise, a</a:t>
            </a:r>
            <a:r>
              <a:rPr lang="en-US" dirty="0" smtClean="0"/>
              <a:t>n exercising limb releases high amounts of IL-6</a:t>
            </a:r>
            <a:r>
              <a:rPr lang="en-US" i="1" dirty="0" smtClean="0"/>
              <a:t> </a:t>
            </a:r>
          </a:p>
          <a:p>
            <a:r>
              <a:rPr lang="en-US" dirty="0" smtClean="0"/>
              <a:t>into the blood. In fact, IL-6 levels increase dramatically (≤100-fold) in </a:t>
            </a:r>
          </a:p>
          <a:p>
            <a:r>
              <a:rPr lang="en-US" dirty="0" smtClean="0"/>
              <a:t>response to exercise [7].</a:t>
            </a:r>
          </a:p>
        </p:txBody>
      </p:sp>
      <p:cxnSp>
        <p:nvCxnSpPr>
          <p:cNvPr id="12" name="Straight Connector 11"/>
          <p:cNvCxnSpPr/>
          <p:nvPr/>
        </p:nvCxnSpPr>
        <p:spPr>
          <a:xfrm>
            <a:off x="381000" y="2894012"/>
            <a:ext cx="18288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13" name="Straight Connector 12"/>
          <p:cNvCxnSpPr/>
          <p:nvPr/>
        </p:nvCxnSpPr>
        <p:spPr>
          <a:xfrm>
            <a:off x="381000" y="3505200"/>
            <a:ext cx="1828800" cy="1588"/>
          </a:xfrm>
          <a:prstGeom prst="line">
            <a:avLst/>
          </a:prstGeom>
        </p:spPr>
        <p:style>
          <a:lnRef idx="2">
            <a:schemeClr val="accent2"/>
          </a:lnRef>
          <a:fillRef idx="0">
            <a:schemeClr val="accent2"/>
          </a:fillRef>
          <a:effectRef idx="1">
            <a:schemeClr val="accent2"/>
          </a:effectRef>
          <a:fontRef idx="minor">
            <a:schemeClr val="tx1"/>
          </a:fontRef>
        </p:style>
      </p:cxnSp>
      <p:sp>
        <p:nvSpPr>
          <p:cNvPr id="15" name="Flowchart: Punched Tape 14"/>
          <p:cNvSpPr/>
          <p:nvPr/>
        </p:nvSpPr>
        <p:spPr>
          <a:xfrm>
            <a:off x="990600" y="3048000"/>
            <a:ext cx="609600" cy="381000"/>
          </a:xfrm>
          <a:prstGeom prst="flowChartPunchedTape">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IL-6</a:t>
            </a:r>
            <a:endParaRPr lang="en-CA" dirty="0"/>
          </a:p>
        </p:txBody>
      </p:sp>
      <p:sp>
        <p:nvSpPr>
          <p:cNvPr id="16" name="Oval 15"/>
          <p:cNvSpPr/>
          <p:nvPr/>
        </p:nvSpPr>
        <p:spPr>
          <a:xfrm>
            <a:off x="381000" y="2438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17" name="Oval 16"/>
          <p:cNvSpPr/>
          <p:nvPr/>
        </p:nvSpPr>
        <p:spPr>
          <a:xfrm>
            <a:off x="533400" y="2667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18" name="Oval 17"/>
          <p:cNvSpPr/>
          <p:nvPr/>
        </p:nvSpPr>
        <p:spPr>
          <a:xfrm>
            <a:off x="609600" y="2438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19" name="Oval 18"/>
          <p:cNvSpPr/>
          <p:nvPr/>
        </p:nvSpPr>
        <p:spPr>
          <a:xfrm>
            <a:off x="762000" y="2667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20" name="Oval 19"/>
          <p:cNvSpPr/>
          <p:nvPr/>
        </p:nvSpPr>
        <p:spPr>
          <a:xfrm>
            <a:off x="838200" y="2438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1" name="Oval 20"/>
          <p:cNvSpPr/>
          <p:nvPr/>
        </p:nvSpPr>
        <p:spPr>
          <a:xfrm>
            <a:off x="990600" y="2667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22" name="Oval 21"/>
          <p:cNvSpPr/>
          <p:nvPr/>
        </p:nvSpPr>
        <p:spPr>
          <a:xfrm>
            <a:off x="1066800" y="2438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3" name="Oval 22"/>
          <p:cNvSpPr/>
          <p:nvPr/>
        </p:nvSpPr>
        <p:spPr>
          <a:xfrm>
            <a:off x="1219200" y="2667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24" name="Oval 23"/>
          <p:cNvSpPr/>
          <p:nvPr/>
        </p:nvSpPr>
        <p:spPr>
          <a:xfrm>
            <a:off x="1295400" y="2438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5" name="Oval 24"/>
          <p:cNvSpPr/>
          <p:nvPr/>
        </p:nvSpPr>
        <p:spPr>
          <a:xfrm>
            <a:off x="1447800" y="2667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26" name="Oval 25"/>
          <p:cNvSpPr/>
          <p:nvPr/>
        </p:nvSpPr>
        <p:spPr>
          <a:xfrm>
            <a:off x="1524000" y="2438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7" name="Oval 26"/>
          <p:cNvSpPr/>
          <p:nvPr/>
        </p:nvSpPr>
        <p:spPr>
          <a:xfrm>
            <a:off x="1676400" y="2667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28" name="Oval 27"/>
          <p:cNvSpPr/>
          <p:nvPr/>
        </p:nvSpPr>
        <p:spPr>
          <a:xfrm>
            <a:off x="1752600" y="2438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29" name="Oval 28"/>
          <p:cNvSpPr/>
          <p:nvPr/>
        </p:nvSpPr>
        <p:spPr>
          <a:xfrm>
            <a:off x="1905000" y="2667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0" name="Oval 29"/>
          <p:cNvSpPr/>
          <p:nvPr/>
        </p:nvSpPr>
        <p:spPr>
          <a:xfrm>
            <a:off x="1981200" y="2438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31" name="Oval 30"/>
          <p:cNvSpPr/>
          <p:nvPr/>
        </p:nvSpPr>
        <p:spPr>
          <a:xfrm>
            <a:off x="2133600" y="2667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2" name="Oval 31"/>
          <p:cNvSpPr/>
          <p:nvPr/>
        </p:nvSpPr>
        <p:spPr>
          <a:xfrm>
            <a:off x="381000" y="3581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33" name="Oval 32"/>
          <p:cNvSpPr/>
          <p:nvPr/>
        </p:nvSpPr>
        <p:spPr>
          <a:xfrm>
            <a:off x="533400" y="3810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4" name="Oval 33"/>
          <p:cNvSpPr/>
          <p:nvPr/>
        </p:nvSpPr>
        <p:spPr>
          <a:xfrm>
            <a:off x="609600" y="3581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35" name="Oval 34"/>
          <p:cNvSpPr/>
          <p:nvPr/>
        </p:nvSpPr>
        <p:spPr>
          <a:xfrm>
            <a:off x="762000" y="3810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6" name="Oval 35"/>
          <p:cNvSpPr/>
          <p:nvPr/>
        </p:nvSpPr>
        <p:spPr>
          <a:xfrm>
            <a:off x="838200" y="3581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37" name="Oval 36"/>
          <p:cNvSpPr/>
          <p:nvPr/>
        </p:nvSpPr>
        <p:spPr>
          <a:xfrm>
            <a:off x="990600" y="3810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38" name="Oval 37"/>
          <p:cNvSpPr/>
          <p:nvPr/>
        </p:nvSpPr>
        <p:spPr>
          <a:xfrm>
            <a:off x="1066800" y="3581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39" name="Oval 38"/>
          <p:cNvSpPr/>
          <p:nvPr/>
        </p:nvSpPr>
        <p:spPr>
          <a:xfrm>
            <a:off x="1219200" y="3810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0" name="Oval 39"/>
          <p:cNvSpPr/>
          <p:nvPr/>
        </p:nvSpPr>
        <p:spPr>
          <a:xfrm>
            <a:off x="1295400" y="3581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41" name="Oval 40"/>
          <p:cNvSpPr/>
          <p:nvPr/>
        </p:nvSpPr>
        <p:spPr>
          <a:xfrm>
            <a:off x="1447800" y="3810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2" name="Oval 41"/>
          <p:cNvSpPr/>
          <p:nvPr/>
        </p:nvSpPr>
        <p:spPr>
          <a:xfrm>
            <a:off x="1524000" y="3581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43" name="Oval 42"/>
          <p:cNvSpPr/>
          <p:nvPr/>
        </p:nvSpPr>
        <p:spPr>
          <a:xfrm>
            <a:off x="1676400" y="3810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4" name="Oval 43"/>
          <p:cNvSpPr/>
          <p:nvPr/>
        </p:nvSpPr>
        <p:spPr>
          <a:xfrm>
            <a:off x="1752600" y="3581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45" name="Oval 44"/>
          <p:cNvSpPr/>
          <p:nvPr/>
        </p:nvSpPr>
        <p:spPr>
          <a:xfrm>
            <a:off x="1905000" y="3810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46" name="Oval 45"/>
          <p:cNvSpPr/>
          <p:nvPr/>
        </p:nvSpPr>
        <p:spPr>
          <a:xfrm>
            <a:off x="1981200" y="3581400"/>
            <a:ext cx="228600" cy="381000"/>
          </a:xfrm>
          <a:prstGeom prst="ellipse">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47" name="Oval 46"/>
          <p:cNvSpPr/>
          <p:nvPr/>
        </p:nvSpPr>
        <p:spPr>
          <a:xfrm>
            <a:off x="2133600" y="3810000"/>
            <a:ext cx="76200" cy="76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pic>
        <p:nvPicPr>
          <p:cNvPr id="49"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1752600" y="3276600"/>
            <a:ext cx="152400" cy="124571"/>
          </a:xfrm>
          <a:prstGeom prst="rect">
            <a:avLst/>
          </a:prstGeom>
          <a:noFill/>
        </p:spPr>
      </p:pic>
      <p:pic>
        <p:nvPicPr>
          <p:cNvPr id="50"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685800" y="2971800"/>
            <a:ext cx="152400" cy="124571"/>
          </a:xfrm>
          <a:prstGeom prst="rect">
            <a:avLst/>
          </a:prstGeom>
          <a:noFill/>
        </p:spPr>
      </p:pic>
      <p:pic>
        <p:nvPicPr>
          <p:cNvPr id="51"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381000" y="2971800"/>
            <a:ext cx="152400" cy="124571"/>
          </a:xfrm>
          <a:prstGeom prst="rect">
            <a:avLst/>
          </a:prstGeom>
          <a:noFill/>
        </p:spPr>
      </p:pic>
      <p:pic>
        <p:nvPicPr>
          <p:cNvPr id="52"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2057400" y="2971800"/>
            <a:ext cx="152400" cy="124571"/>
          </a:xfrm>
          <a:prstGeom prst="rect">
            <a:avLst/>
          </a:prstGeom>
          <a:noFill/>
        </p:spPr>
      </p:pic>
      <p:pic>
        <p:nvPicPr>
          <p:cNvPr id="53"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2057400" y="3276600"/>
            <a:ext cx="152400" cy="124571"/>
          </a:xfrm>
          <a:prstGeom prst="rect">
            <a:avLst/>
          </a:prstGeom>
          <a:noFill/>
        </p:spPr>
      </p:pic>
      <p:pic>
        <p:nvPicPr>
          <p:cNvPr id="54"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1828800" y="3048000"/>
            <a:ext cx="152400" cy="124571"/>
          </a:xfrm>
          <a:prstGeom prst="rect">
            <a:avLst/>
          </a:prstGeom>
          <a:noFill/>
        </p:spPr>
      </p:pic>
      <p:pic>
        <p:nvPicPr>
          <p:cNvPr id="55" name="Picture 14" descr="http://www.smart-kit.com/wp-content/uploads/2007/04/blood-cell.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flipH="1">
            <a:off x="457200" y="3276600"/>
            <a:ext cx="152400" cy="124571"/>
          </a:xfrm>
          <a:prstGeom prst="rect">
            <a:avLst/>
          </a:prstGeom>
          <a:noFill/>
        </p:spPr>
      </p:pic>
      <p:sp>
        <p:nvSpPr>
          <p:cNvPr id="56" name="TextBox 55"/>
          <p:cNvSpPr txBox="1"/>
          <p:nvPr/>
        </p:nvSpPr>
        <p:spPr>
          <a:xfrm>
            <a:off x="2362200" y="2362200"/>
            <a:ext cx="2895600" cy="1477328"/>
          </a:xfrm>
          <a:prstGeom prst="rect">
            <a:avLst/>
          </a:prstGeom>
          <a:noFill/>
        </p:spPr>
        <p:txBody>
          <a:bodyPr wrap="square" rtlCol="0">
            <a:spAutoFit/>
          </a:bodyPr>
          <a:lstStyle/>
          <a:p>
            <a:r>
              <a:rPr lang="en-US" dirty="0" smtClean="0"/>
              <a:t>The IL-6 that is produced passes through the bloodstream and eventually binds to its receptor on hepatocytes.</a:t>
            </a:r>
          </a:p>
        </p:txBody>
      </p:sp>
      <p:sp>
        <p:nvSpPr>
          <p:cNvPr id="57" name="Flowchart: Punched Tape 56"/>
          <p:cNvSpPr/>
          <p:nvPr/>
        </p:nvSpPr>
        <p:spPr>
          <a:xfrm>
            <a:off x="5410200" y="2819400"/>
            <a:ext cx="609600" cy="381000"/>
          </a:xfrm>
          <a:prstGeom prst="flowChartPunchedTape">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IL-6</a:t>
            </a:r>
            <a:endParaRPr lang="en-CA" dirty="0"/>
          </a:p>
        </p:txBody>
      </p:sp>
      <p:sp>
        <p:nvSpPr>
          <p:cNvPr id="58" name="Flowchart: Merge 57"/>
          <p:cNvSpPr/>
          <p:nvPr/>
        </p:nvSpPr>
        <p:spPr>
          <a:xfrm rot="16200000">
            <a:off x="1593569" y="3130831"/>
            <a:ext cx="165662" cy="152400"/>
          </a:xfrm>
          <a:prstGeom prst="flowChartMerg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1" name="Oval 60"/>
          <p:cNvSpPr/>
          <p:nvPr/>
        </p:nvSpPr>
        <p:spPr>
          <a:xfrm>
            <a:off x="6248400" y="2209800"/>
            <a:ext cx="1676400" cy="1447800"/>
          </a:xfrm>
          <a:prstGeom prst="ellipse">
            <a:avLst/>
          </a:prstGeom>
          <a:solidFill>
            <a:schemeClr val="accent2">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sp>
        <p:nvSpPr>
          <p:cNvPr id="62" name="Flowchart: Merge 61"/>
          <p:cNvSpPr/>
          <p:nvPr/>
        </p:nvSpPr>
        <p:spPr>
          <a:xfrm rot="16200000">
            <a:off x="6013169" y="2902231"/>
            <a:ext cx="165662" cy="152400"/>
          </a:xfrm>
          <a:prstGeom prst="flowChartMerg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3" name="Chevron 62"/>
          <p:cNvSpPr/>
          <p:nvPr/>
        </p:nvSpPr>
        <p:spPr>
          <a:xfrm>
            <a:off x="6096000" y="2819400"/>
            <a:ext cx="152400" cy="304800"/>
          </a:xfrm>
          <a:prstGeom prst="chevr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sp>
        <p:nvSpPr>
          <p:cNvPr id="64" name="Oval 63"/>
          <p:cNvSpPr/>
          <p:nvPr/>
        </p:nvSpPr>
        <p:spPr>
          <a:xfrm>
            <a:off x="7162800" y="2514600"/>
            <a:ext cx="533400" cy="457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sp>
        <p:nvSpPr>
          <p:cNvPr id="65" name="TextBox 64"/>
          <p:cNvSpPr txBox="1"/>
          <p:nvPr/>
        </p:nvSpPr>
        <p:spPr>
          <a:xfrm>
            <a:off x="5638800" y="3733800"/>
            <a:ext cx="3200400" cy="2308324"/>
          </a:xfrm>
          <a:prstGeom prst="rect">
            <a:avLst/>
          </a:prstGeom>
          <a:noFill/>
        </p:spPr>
        <p:txBody>
          <a:bodyPr wrap="square" rtlCol="0">
            <a:spAutoFit/>
          </a:bodyPr>
          <a:lstStyle/>
          <a:p>
            <a:r>
              <a:rPr lang="en-US" dirty="0" smtClean="0"/>
              <a:t>IL-6 binding induces the LDLR gene by acting on its promoter site; thus, further enhancing the binding of nuclear proteins to their cognate DNA sequence of the LDLR promoter (not shown). In turn, stimulating LDLR transcription [9].</a:t>
            </a:r>
          </a:p>
        </p:txBody>
      </p:sp>
      <p:sp>
        <p:nvSpPr>
          <p:cNvPr id="71" name="Oval 70"/>
          <p:cNvSpPr/>
          <p:nvPr/>
        </p:nvSpPr>
        <p:spPr>
          <a:xfrm>
            <a:off x="3733800" y="4191000"/>
            <a:ext cx="1676400" cy="1447800"/>
          </a:xfrm>
          <a:prstGeom prst="ellipse">
            <a:avLst/>
          </a:prstGeom>
          <a:solidFill>
            <a:schemeClr val="accent2">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cxnSp>
        <p:nvCxnSpPr>
          <p:cNvPr id="79" name="Straight Connector 78"/>
          <p:cNvCxnSpPr/>
          <p:nvPr/>
        </p:nvCxnSpPr>
        <p:spPr>
          <a:xfrm flipV="1">
            <a:off x="3810000" y="5410200"/>
            <a:ext cx="169303" cy="13582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80" name="Chevron 79"/>
          <p:cNvSpPr/>
          <p:nvPr/>
        </p:nvSpPr>
        <p:spPr>
          <a:xfrm rot="19163274">
            <a:off x="3686733" y="5523312"/>
            <a:ext cx="170095" cy="153186"/>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cxnSp>
        <p:nvCxnSpPr>
          <p:cNvPr id="81" name="Straight Connector 80"/>
          <p:cNvCxnSpPr/>
          <p:nvPr/>
        </p:nvCxnSpPr>
        <p:spPr>
          <a:xfrm rot="5400000" flipH="1" flipV="1">
            <a:off x="4542352" y="5744648"/>
            <a:ext cx="228599" cy="16903"/>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82" name="Chevron 81"/>
          <p:cNvSpPr/>
          <p:nvPr/>
        </p:nvSpPr>
        <p:spPr>
          <a:xfrm rot="16577801">
            <a:off x="4553227" y="5828700"/>
            <a:ext cx="213037" cy="153601"/>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cxnSp>
        <p:nvCxnSpPr>
          <p:cNvPr id="83" name="Straight Connector 82"/>
          <p:cNvCxnSpPr/>
          <p:nvPr/>
        </p:nvCxnSpPr>
        <p:spPr>
          <a:xfrm flipV="1">
            <a:off x="6705600" y="2819400"/>
            <a:ext cx="169303" cy="13582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84" name="Chevron 83"/>
          <p:cNvSpPr/>
          <p:nvPr/>
        </p:nvSpPr>
        <p:spPr>
          <a:xfrm rot="19163274">
            <a:off x="6582572" y="2915937"/>
            <a:ext cx="170095" cy="153186"/>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cxnSp>
        <p:nvCxnSpPr>
          <p:cNvPr id="85" name="Straight Connector 84"/>
          <p:cNvCxnSpPr/>
          <p:nvPr/>
        </p:nvCxnSpPr>
        <p:spPr>
          <a:xfrm flipV="1">
            <a:off x="7526897" y="2971800"/>
            <a:ext cx="169303" cy="13582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86" name="Chevron 85"/>
          <p:cNvSpPr/>
          <p:nvPr/>
        </p:nvSpPr>
        <p:spPr>
          <a:xfrm rot="19163274">
            <a:off x="7403630" y="3068337"/>
            <a:ext cx="170095" cy="153186"/>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cxnSp>
        <p:nvCxnSpPr>
          <p:cNvPr id="87" name="Straight Connector 86"/>
          <p:cNvCxnSpPr/>
          <p:nvPr/>
        </p:nvCxnSpPr>
        <p:spPr>
          <a:xfrm flipV="1">
            <a:off x="7010639" y="3048000"/>
            <a:ext cx="169303" cy="13582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88" name="Chevron 87"/>
          <p:cNvSpPr/>
          <p:nvPr/>
        </p:nvSpPr>
        <p:spPr>
          <a:xfrm rot="19163274">
            <a:off x="6887372" y="3144537"/>
            <a:ext cx="170095" cy="153186"/>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cxnSp>
        <p:nvCxnSpPr>
          <p:cNvPr id="89" name="Straight Connector 88"/>
          <p:cNvCxnSpPr/>
          <p:nvPr/>
        </p:nvCxnSpPr>
        <p:spPr>
          <a:xfrm flipV="1">
            <a:off x="6629400" y="2438400"/>
            <a:ext cx="169303" cy="13582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90" name="Chevron 89"/>
          <p:cNvSpPr/>
          <p:nvPr/>
        </p:nvSpPr>
        <p:spPr>
          <a:xfrm rot="19163274">
            <a:off x="6506372" y="2534937"/>
            <a:ext cx="170095" cy="153186"/>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cxnSp>
        <p:nvCxnSpPr>
          <p:cNvPr id="92" name="Straight Connector 91"/>
          <p:cNvCxnSpPr/>
          <p:nvPr/>
        </p:nvCxnSpPr>
        <p:spPr>
          <a:xfrm>
            <a:off x="3505200" y="4876800"/>
            <a:ext cx="228600" cy="3810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93" name="Chevron 92"/>
          <p:cNvSpPr/>
          <p:nvPr/>
        </p:nvSpPr>
        <p:spPr>
          <a:xfrm rot="742759">
            <a:off x="3407794" y="4813914"/>
            <a:ext cx="143962" cy="182212"/>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graphicFrame>
        <p:nvGraphicFramePr>
          <p:cNvPr id="96" name="Object 2"/>
          <p:cNvGraphicFramePr>
            <a:graphicFrameLocks noChangeAspect="1"/>
          </p:cNvGraphicFramePr>
          <p:nvPr/>
        </p:nvGraphicFramePr>
        <p:xfrm>
          <a:off x="2743200" y="4860308"/>
          <a:ext cx="808037" cy="806450"/>
        </p:xfrm>
        <a:graphic>
          <a:graphicData uri="http://schemas.openxmlformats.org/presentationml/2006/ole">
            <p:oleObj spid="_x0000_s66564" name="CS ChemDraw Drawing" r:id="rId5" imgW="807371" imgH="807227" progId="ChemDraw.Document.6.0">
              <p:embed/>
            </p:oleObj>
          </a:graphicData>
        </a:graphic>
      </p:graphicFrame>
      <p:sp>
        <p:nvSpPr>
          <p:cNvPr id="98" name="Hexagon 97"/>
          <p:cNvSpPr/>
          <p:nvPr/>
        </p:nvSpPr>
        <p:spPr>
          <a:xfrm>
            <a:off x="2971800" y="52413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9" name="Hexagon 98"/>
          <p:cNvSpPr/>
          <p:nvPr/>
        </p:nvSpPr>
        <p:spPr>
          <a:xfrm>
            <a:off x="2971800" y="51651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0" name="Hexagon 99"/>
          <p:cNvSpPr/>
          <p:nvPr/>
        </p:nvSpPr>
        <p:spPr>
          <a:xfrm>
            <a:off x="2971800" y="50889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1" name="Hexagon 100"/>
          <p:cNvSpPr/>
          <p:nvPr/>
        </p:nvSpPr>
        <p:spPr>
          <a:xfrm>
            <a:off x="3048000" y="50889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2" name="Hexagon 101"/>
          <p:cNvSpPr/>
          <p:nvPr/>
        </p:nvSpPr>
        <p:spPr>
          <a:xfrm>
            <a:off x="3200400" y="52413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3" name="Hexagon 102"/>
          <p:cNvSpPr/>
          <p:nvPr/>
        </p:nvSpPr>
        <p:spPr>
          <a:xfrm>
            <a:off x="3200400" y="51651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4" name="Hexagon 103"/>
          <p:cNvSpPr/>
          <p:nvPr/>
        </p:nvSpPr>
        <p:spPr>
          <a:xfrm>
            <a:off x="3200400" y="50889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5" name="Hexagon 104"/>
          <p:cNvSpPr/>
          <p:nvPr/>
        </p:nvSpPr>
        <p:spPr>
          <a:xfrm>
            <a:off x="3276600" y="50889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6" name="Hexagon 105"/>
          <p:cNvSpPr/>
          <p:nvPr/>
        </p:nvSpPr>
        <p:spPr>
          <a:xfrm>
            <a:off x="3048000" y="54699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7" name="Hexagon 106"/>
          <p:cNvSpPr/>
          <p:nvPr/>
        </p:nvSpPr>
        <p:spPr>
          <a:xfrm>
            <a:off x="3048000" y="53937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8" name="Hexagon 107"/>
          <p:cNvSpPr/>
          <p:nvPr/>
        </p:nvSpPr>
        <p:spPr>
          <a:xfrm>
            <a:off x="3048000" y="53175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9" name="Hexagon 108"/>
          <p:cNvSpPr/>
          <p:nvPr/>
        </p:nvSpPr>
        <p:spPr>
          <a:xfrm>
            <a:off x="3124200" y="5317508"/>
            <a:ext cx="76200" cy="76200"/>
          </a:xfrm>
          <a:prstGeom prst="hexagon">
            <a:avLst/>
          </a:prstGeom>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C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0" name="Freeform 109"/>
          <p:cNvSpPr/>
          <p:nvPr/>
        </p:nvSpPr>
        <p:spPr>
          <a:xfrm rot="19543172">
            <a:off x="3146058" y="4872450"/>
            <a:ext cx="373118" cy="192690"/>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11" name="Freeform 110"/>
          <p:cNvSpPr/>
          <p:nvPr/>
        </p:nvSpPr>
        <p:spPr>
          <a:xfrm rot="4890237">
            <a:off x="3060491" y="5496109"/>
            <a:ext cx="373118" cy="192690"/>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14" name="Oval 113"/>
          <p:cNvSpPr/>
          <p:nvPr/>
        </p:nvSpPr>
        <p:spPr>
          <a:xfrm>
            <a:off x="533400" y="4343400"/>
            <a:ext cx="1676400" cy="1447800"/>
          </a:xfrm>
          <a:prstGeom prst="ellipse">
            <a:avLst/>
          </a:prstGeom>
          <a:solidFill>
            <a:schemeClr val="accent2">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CA"/>
          </a:p>
        </p:txBody>
      </p:sp>
      <p:cxnSp>
        <p:nvCxnSpPr>
          <p:cNvPr id="116" name="Straight Connector 115"/>
          <p:cNvCxnSpPr/>
          <p:nvPr/>
        </p:nvCxnSpPr>
        <p:spPr>
          <a:xfrm flipV="1">
            <a:off x="609600" y="5562600"/>
            <a:ext cx="169303" cy="13582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117" name="Chevron 116"/>
          <p:cNvSpPr/>
          <p:nvPr/>
        </p:nvSpPr>
        <p:spPr>
          <a:xfrm rot="19163274">
            <a:off x="486333" y="5675712"/>
            <a:ext cx="170095" cy="153186"/>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cxnSp>
        <p:nvCxnSpPr>
          <p:cNvPr id="118" name="Straight Connector 117"/>
          <p:cNvCxnSpPr/>
          <p:nvPr/>
        </p:nvCxnSpPr>
        <p:spPr>
          <a:xfrm rot="5400000" flipH="1" flipV="1">
            <a:off x="1341952" y="5897048"/>
            <a:ext cx="228599" cy="16903"/>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119" name="Chevron 118"/>
          <p:cNvSpPr/>
          <p:nvPr/>
        </p:nvSpPr>
        <p:spPr>
          <a:xfrm rot="16577801">
            <a:off x="1352827" y="5981100"/>
            <a:ext cx="213037" cy="153601"/>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cxnSp>
        <p:nvCxnSpPr>
          <p:cNvPr id="120" name="Straight Connector 119"/>
          <p:cNvCxnSpPr/>
          <p:nvPr/>
        </p:nvCxnSpPr>
        <p:spPr>
          <a:xfrm>
            <a:off x="1295400" y="5334000"/>
            <a:ext cx="228600" cy="3810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137" name="Chevron 136"/>
          <p:cNvSpPr/>
          <p:nvPr/>
        </p:nvSpPr>
        <p:spPr>
          <a:xfrm rot="19163274">
            <a:off x="1096172" y="4989912"/>
            <a:ext cx="170095" cy="153186"/>
          </a:xfrm>
          <a:prstGeom prst="chevr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CA">
              <a:solidFill>
                <a:schemeClr val="tx1"/>
              </a:solidFill>
            </a:endParaRPr>
          </a:p>
        </p:txBody>
      </p:sp>
      <p:graphicFrame>
        <p:nvGraphicFramePr>
          <p:cNvPr id="66566" name="Object 6"/>
          <p:cNvGraphicFramePr>
            <a:graphicFrameLocks noChangeAspect="1"/>
          </p:cNvGraphicFramePr>
          <p:nvPr/>
        </p:nvGraphicFramePr>
        <p:xfrm>
          <a:off x="7162800" y="2666999"/>
          <a:ext cx="457200" cy="152401"/>
        </p:xfrm>
        <a:graphic>
          <a:graphicData uri="http://schemas.openxmlformats.org/presentationml/2006/ole">
            <p:oleObj spid="_x0000_s66566" name="CS ChemDraw Drawing" r:id="rId6" imgW="1773424" imgH="456561" progId="ChemDraw.Document.6.0">
              <p:embed/>
            </p:oleObj>
          </a:graphicData>
        </a:graphic>
      </p:graphicFrame>
      <p:sp>
        <p:nvSpPr>
          <p:cNvPr id="138" name="Oval 137"/>
          <p:cNvSpPr/>
          <p:nvPr/>
        </p:nvSpPr>
        <p:spPr>
          <a:xfrm>
            <a:off x="4724400" y="4572000"/>
            <a:ext cx="533400" cy="457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graphicFrame>
        <p:nvGraphicFramePr>
          <p:cNvPr id="139" name="Object 6"/>
          <p:cNvGraphicFramePr>
            <a:graphicFrameLocks noChangeAspect="1"/>
          </p:cNvGraphicFramePr>
          <p:nvPr/>
        </p:nvGraphicFramePr>
        <p:xfrm>
          <a:off x="4724400" y="4724399"/>
          <a:ext cx="457200" cy="152401"/>
        </p:xfrm>
        <a:graphic>
          <a:graphicData uri="http://schemas.openxmlformats.org/presentationml/2006/ole">
            <p:oleObj spid="_x0000_s66567" name="CS ChemDraw Drawing" r:id="rId7" imgW="1773424" imgH="456561" progId="ChemDraw.Document.6.0">
              <p:embed/>
            </p:oleObj>
          </a:graphicData>
        </a:graphic>
      </p:graphicFrame>
      <p:sp>
        <p:nvSpPr>
          <p:cNvPr id="140" name="Oval 139"/>
          <p:cNvSpPr/>
          <p:nvPr/>
        </p:nvSpPr>
        <p:spPr>
          <a:xfrm>
            <a:off x="1600200" y="4800600"/>
            <a:ext cx="533400" cy="457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CA"/>
          </a:p>
        </p:txBody>
      </p:sp>
      <p:graphicFrame>
        <p:nvGraphicFramePr>
          <p:cNvPr id="141" name="Object 6"/>
          <p:cNvGraphicFramePr>
            <a:graphicFrameLocks noChangeAspect="1"/>
          </p:cNvGraphicFramePr>
          <p:nvPr/>
        </p:nvGraphicFramePr>
        <p:xfrm>
          <a:off x="1600200" y="4952999"/>
          <a:ext cx="457200" cy="152401"/>
        </p:xfrm>
        <a:graphic>
          <a:graphicData uri="http://schemas.openxmlformats.org/presentationml/2006/ole">
            <p:oleObj spid="_x0000_s66568" name="CS ChemDraw Drawing" r:id="rId8" imgW="1773424" imgH="456561" progId="ChemDraw.Document.6.0">
              <p:embed/>
            </p:oleObj>
          </a:graphicData>
        </a:graphic>
      </p:graphicFrame>
      <p:graphicFrame>
        <p:nvGraphicFramePr>
          <p:cNvPr id="66569" name="Object 9"/>
          <p:cNvGraphicFramePr>
            <a:graphicFrameLocks noChangeAspect="1"/>
          </p:cNvGraphicFramePr>
          <p:nvPr/>
        </p:nvGraphicFramePr>
        <p:xfrm>
          <a:off x="838200" y="4752200"/>
          <a:ext cx="274637" cy="353200"/>
        </p:xfrm>
        <a:graphic>
          <a:graphicData uri="http://schemas.openxmlformats.org/presentationml/2006/ole">
            <p:oleObj spid="_x0000_s66569" name="CS ChemDraw Drawing" r:id="rId9" imgW="1310407" imgH="1685051" progId="ChemDraw.Document.6.0">
              <p:embed/>
            </p:oleObj>
          </a:graphicData>
        </a:graphic>
      </p:graphicFrame>
      <p:graphicFrame>
        <p:nvGraphicFramePr>
          <p:cNvPr id="66570" name="Object 10"/>
          <p:cNvGraphicFramePr>
            <a:graphicFrameLocks noChangeAspect="1"/>
          </p:cNvGraphicFramePr>
          <p:nvPr/>
        </p:nvGraphicFramePr>
        <p:xfrm flipH="1">
          <a:off x="838200" y="5105400"/>
          <a:ext cx="386576" cy="247650"/>
        </p:xfrm>
        <a:graphic>
          <a:graphicData uri="http://schemas.openxmlformats.org/presentationml/2006/ole">
            <p:oleObj spid="_x0000_s66570" name="CS ChemDraw Drawing" r:id="rId10" imgW="1727820" imgH="1107266" progId="ChemDraw.Document.6.0">
              <p:embed/>
            </p:oleObj>
          </a:graphicData>
        </a:graphic>
      </p:graphicFrame>
      <p:sp>
        <p:nvSpPr>
          <p:cNvPr id="146" name="Rectangle 145"/>
          <p:cNvSpPr/>
          <p:nvPr/>
        </p:nvSpPr>
        <p:spPr>
          <a:xfrm>
            <a:off x="1752600" y="6211669"/>
            <a:ext cx="7239000" cy="646331"/>
          </a:xfrm>
          <a:prstGeom prst="rect">
            <a:avLst/>
          </a:prstGeom>
        </p:spPr>
        <p:txBody>
          <a:bodyPr wrap="square">
            <a:spAutoFit/>
          </a:bodyPr>
          <a:lstStyle/>
          <a:p>
            <a:r>
              <a:rPr lang="en-US" dirty="0" smtClean="0"/>
              <a:t>Consequently, the LDLR activity on the surface of liver cells is enhanced, leading to an increased uptake of LDL from the circulation [9].</a:t>
            </a:r>
            <a:endParaRPr lang="en-CA" dirty="0"/>
          </a:p>
        </p:txBody>
      </p:sp>
      <p:cxnSp>
        <p:nvCxnSpPr>
          <p:cNvPr id="147" name="Straight Arrow Connector 146"/>
          <p:cNvCxnSpPr/>
          <p:nvPr/>
        </p:nvCxnSpPr>
        <p:spPr>
          <a:xfrm flipV="1">
            <a:off x="1371600" y="990600"/>
            <a:ext cx="1143000" cy="533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aphicFrame>
        <p:nvGraphicFramePr>
          <p:cNvPr id="66571" name="Object 11"/>
          <p:cNvGraphicFramePr>
            <a:graphicFrameLocks noChangeAspect="1"/>
          </p:cNvGraphicFramePr>
          <p:nvPr/>
        </p:nvGraphicFramePr>
        <p:xfrm>
          <a:off x="4419600" y="4419600"/>
          <a:ext cx="328612" cy="443030"/>
        </p:xfrm>
        <a:graphic>
          <a:graphicData uri="http://schemas.openxmlformats.org/presentationml/2006/ole">
            <p:oleObj spid="_x0000_s66571" name="CS ChemDraw Drawing" r:id="rId11" imgW="962796" imgH="1296764" progId="ChemDraw.Document.6.0">
              <p:embed/>
            </p:oleObj>
          </a:graphicData>
        </a:graphic>
      </p:graphicFrame>
      <p:graphicFrame>
        <p:nvGraphicFramePr>
          <p:cNvPr id="66573" name="Object 13"/>
          <p:cNvGraphicFramePr>
            <a:graphicFrameLocks noChangeAspect="1"/>
          </p:cNvGraphicFramePr>
          <p:nvPr/>
        </p:nvGraphicFramePr>
        <p:xfrm>
          <a:off x="6858000" y="2362200"/>
          <a:ext cx="328613" cy="442913"/>
        </p:xfrm>
        <a:graphic>
          <a:graphicData uri="http://schemas.openxmlformats.org/presentationml/2006/ole">
            <p:oleObj spid="_x0000_s66573" name="CS ChemDraw Drawing" r:id="rId12" imgW="962796" imgH="1296764" progId="ChemDraw.Document.6.0">
              <p:embed/>
            </p:oleObj>
          </a:graphicData>
        </a:graphic>
      </p:graphicFrame>
      <p:sp>
        <p:nvSpPr>
          <p:cNvPr id="156" name="Freeform 155"/>
          <p:cNvSpPr/>
          <p:nvPr/>
        </p:nvSpPr>
        <p:spPr>
          <a:xfrm rot="19543172">
            <a:off x="1151235" y="4775918"/>
            <a:ext cx="212132" cy="94663"/>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57" name="Freeform 156"/>
          <p:cNvSpPr/>
          <p:nvPr/>
        </p:nvSpPr>
        <p:spPr>
          <a:xfrm rot="2101046">
            <a:off x="1286511" y="5166681"/>
            <a:ext cx="237354" cy="75345"/>
          </a:xfrm>
          <a:custGeom>
            <a:avLst/>
            <a:gdLst>
              <a:gd name="connsiteX0" fmla="*/ 241739 w 373118"/>
              <a:gd name="connsiteY0" fmla="*/ 15765 h 192690"/>
              <a:gd name="connsiteX1" fmla="*/ 21021 w 373118"/>
              <a:gd name="connsiteY1" fmla="*/ 26276 h 192690"/>
              <a:gd name="connsiteX2" fmla="*/ 115614 w 373118"/>
              <a:gd name="connsiteY2" fmla="*/ 173421 h 192690"/>
              <a:gd name="connsiteX3" fmla="*/ 336332 w 373118"/>
              <a:gd name="connsiteY3" fmla="*/ 141890 h 192690"/>
              <a:gd name="connsiteX4" fmla="*/ 336332 w 373118"/>
              <a:gd name="connsiteY4" fmla="*/ 26276 h 192690"/>
              <a:gd name="connsiteX5" fmla="*/ 241739 w 373118"/>
              <a:gd name="connsiteY5" fmla="*/ 15765 h 19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3118" h="192690">
                <a:moveTo>
                  <a:pt x="241739" y="15765"/>
                </a:moveTo>
                <a:cubicBezTo>
                  <a:pt x="189187" y="15765"/>
                  <a:pt x="42042" y="0"/>
                  <a:pt x="21021" y="26276"/>
                </a:cubicBezTo>
                <a:cubicBezTo>
                  <a:pt x="0" y="52552"/>
                  <a:pt x="63062" y="154152"/>
                  <a:pt x="115614" y="173421"/>
                </a:cubicBezTo>
                <a:cubicBezTo>
                  <a:pt x="168166" y="192690"/>
                  <a:pt x="299546" y="166414"/>
                  <a:pt x="336332" y="141890"/>
                </a:cubicBezTo>
                <a:cubicBezTo>
                  <a:pt x="373118" y="117366"/>
                  <a:pt x="355601" y="47297"/>
                  <a:pt x="336332" y="26276"/>
                </a:cubicBezTo>
                <a:cubicBezTo>
                  <a:pt x="317063" y="5255"/>
                  <a:pt x="294291" y="15765"/>
                  <a:pt x="241739" y="15765"/>
                </a:cubicBezTo>
                <a:close/>
              </a:path>
            </a:pathLst>
          </a:cu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158" name="Oval 157"/>
          <p:cNvSpPr/>
          <p:nvPr/>
        </p:nvSpPr>
        <p:spPr>
          <a:xfrm>
            <a:off x="2209800" y="2286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1</a:t>
            </a:r>
            <a:endParaRPr lang="en-CA" b="1" dirty="0"/>
          </a:p>
        </p:txBody>
      </p:sp>
      <p:sp>
        <p:nvSpPr>
          <p:cNvPr id="159" name="Oval 158"/>
          <p:cNvSpPr/>
          <p:nvPr/>
        </p:nvSpPr>
        <p:spPr>
          <a:xfrm>
            <a:off x="2133600" y="18288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2</a:t>
            </a:r>
            <a:endParaRPr lang="en-CA" b="1" dirty="0"/>
          </a:p>
        </p:txBody>
      </p:sp>
      <p:sp>
        <p:nvSpPr>
          <p:cNvPr id="160" name="Oval 159"/>
          <p:cNvSpPr/>
          <p:nvPr/>
        </p:nvSpPr>
        <p:spPr>
          <a:xfrm>
            <a:off x="6019800" y="19812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3</a:t>
            </a:r>
            <a:endParaRPr lang="en-CA" b="1" dirty="0"/>
          </a:p>
        </p:txBody>
      </p:sp>
      <p:sp>
        <p:nvSpPr>
          <p:cNvPr id="161" name="Oval 160"/>
          <p:cNvSpPr/>
          <p:nvPr/>
        </p:nvSpPr>
        <p:spPr>
          <a:xfrm>
            <a:off x="3352800" y="4114800"/>
            <a:ext cx="381000" cy="533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4</a:t>
            </a:r>
            <a:endParaRPr lang="en-CA" b="1" dirty="0"/>
          </a:p>
        </p:txBody>
      </p:sp>
      <p:cxnSp>
        <p:nvCxnSpPr>
          <p:cNvPr id="164" name="Straight Connector 163"/>
          <p:cNvCxnSpPr/>
          <p:nvPr/>
        </p:nvCxnSpPr>
        <p:spPr>
          <a:xfrm rot="16200000" flipV="1">
            <a:off x="7838514" y="3254573"/>
            <a:ext cx="1905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66" name="TextBox 165"/>
          <p:cNvSpPr txBox="1"/>
          <p:nvPr/>
        </p:nvSpPr>
        <p:spPr>
          <a:xfrm>
            <a:off x="7812572" y="3349823"/>
            <a:ext cx="1026628" cy="307777"/>
          </a:xfrm>
          <a:prstGeom prst="rect">
            <a:avLst/>
          </a:prstGeom>
          <a:noFill/>
        </p:spPr>
        <p:txBody>
          <a:bodyPr wrap="none" rtlCol="0">
            <a:spAutoFit/>
          </a:bodyPr>
          <a:lstStyle/>
          <a:p>
            <a:r>
              <a:rPr lang="en-US" sz="1400" dirty="0" smtClean="0"/>
              <a:t>Hepatocyte</a:t>
            </a:r>
            <a:endParaRPr lang="en-CA" sz="1400" dirty="0"/>
          </a:p>
        </p:txBody>
      </p:sp>
      <p:cxnSp>
        <p:nvCxnSpPr>
          <p:cNvPr id="172" name="Straight Connector 171"/>
          <p:cNvCxnSpPr>
            <a:stCxn id="63" idx="0"/>
          </p:cNvCxnSpPr>
          <p:nvPr/>
        </p:nvCxnSpPr>
        <p:spPr>
          <a:xfrm rot="16200000" flipV="1">
            <a:off x="5962650" y="2647950"/>
            <a:ext cx="152400" cy="190500"/>
          </a:xfrm>
          <a:prstGeom prst="line">
            <a:avLst/>
          </a:prstGeom>
        </p:spPr>
        <p:style>
          <a:lnRef idx="1">
            <a:schemeClr val="accent1"/>
          </a:lnRef>
          <a:fillRef idx="0">
            <a:schemeClr val="accent1"/>
          </a:fillRef>
          <a:effectRef idx="0">
            <a:schemeClr val="accent1"/>
          </a:effectRef>
          <a:fontRef idx="minor">
            <a:schemeClr val="tx1"/>
          </a:fontRef>
        </p:style>
      </p:cxnSp>
      <p:sp>
        <p:nvSpPr>
          <p:cNvPr id="177" name="TextBox 176"/>
          <p:cNvSpPr txBox="1"/>
          <p:nvPr/>
        </p:nvSpPr>
        <p:spPr>
          <a:xfrm>
            <a:off x="4953000" y="2362200"/>
            <a:ext cx="1150443" cy="307777"/>
          </a:xfrm>
          <a:prstGeom prst="rect">
            <a:avLst/>
          </a:prstGeom>
          <a:noFill/>
        </p:spPr>
        <p:txBody>
          <a:bodyPr wrap="none" rtlCol="0">
            <a:spAutoFit/>
          </a:bodyPr>
          <a:lstStyle/>
          <a:p>
            <a:r>
              <a:rPr lang="en-US" sz="1400" dirty="0" smtClean="0"/>
              <a:t>IL-6 Receptor</a:t>
            </a:r>
            <a:endParaRPr lang="en-CA" sz="1400" dirty="0"/>
          </a:p>
        </p:txBody>
      </p:sp>
      <p:cxnSp>
        <p:nvCxnSpPr>
          <p:cNvPr id="178" name="Straight Connector 177"/>
          <p:cNvCxnSpPr/>
          <p:nvPr/>
        </p:nvCxnSpPr>
        <p:spPr>
          <a:xfrm rot="10800000" flipV="1">
            <a:off x="7696200" y="2819400"/>
            <a:ext cx="308474"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83" name="TextBox 182"/>
          <p:cNvSpPr txBox="1"/>
          <p:nvPr/>
        </p:nvSpPr>
        <p:spPr>
          <a:xfrm>
            <a:off x="8004674" y="2590800"/>
            <a:ext cx="1215526" cy="523220"/>
          </a:xfrm>
          <a:prstGeom prst="rect">
            <a:avLst/>
          </a:prstGeom>
          <a:noFill/>
        </p:spPr>
        <p:txBody>
          <a:bodyPr wrap="none" rtlCol="0">
            <a:spAutoFit/>
          </a:bodyPr>
          <a:lstStyle/>
          <a:p>
            <a:r>
              <a:rPr lang="en-US" sz="1400" dirty="0" smtClean="0"/>
              <a:t>Newly formed</a:t>
            </a:r>
          </a:p>
          <a:p>
            <a:r>
              <a:rPr lang="en-US" sz="1400" dirty="0" smtClean="0"/>
              <a:t>LDLR</a:t>
            </a:r>
            <a:endParaRPr lang="en-CA" sz="1400" dirty="0"/>
          </a:p>
        </p:txBody>
      </p:sp>
      <p:cxnSp>
        <p:nvCxnSpPr>
          <p:cNvPr id="188" name="Straight Connector 187"/>
          <p:cNvCxnSpPr/>
          <p:nvPr/>
        </p:nvCxnSpPr>
        <p:spPr>
          <a:xfrm rot="10800000" flipV="1">
            <a:off x="7315200" y="2209800"/>
            <a:ext cx="5334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90" name="TextBox 189"/>
          <p:cNvSpPr txBox="1"/>
          <p:nvPr/>
        </p:nvSpPr>
        <p:spPr>
          <a:xfrm>
            <a:off x="7841926" y="1828800"/>
            <a:ext cx="1149674" cy="738664"/>
          </a:xfrm>
          <a:prstGeom prst="rect">
            <a:avLst/>
          </a:prstGeom>
          <a:noFill/>
        </p:spPr>
        <p:txBody>
          <a:bodyPr wrap="none" rtlCol="0">
            <a:spAutoFit/>
          </a:bodyPr>
          <a:lstStyle/>
          <a:p>
            <a:r>
              <a:rPr lang="en-US" sz="1400" dirty="0" smtClean="0"/>
              <a:t>Nucleus &amp;</a:t>
            </a:r>
          </a:p>
          <a:p>
            <a:r>
              <a:rPr lang="en-US" sz="1400" dirty="0" smtClean="0"/>
              <a:t>Endoplasmic </a:t>
            </a:r>
          </a:p>
          <a:p>
            <a:r>
              <a:rPr lang="en-US" sz="1400" dirty="0" smtClean="0"/>
              <a:t>Reticulum</a:t>
            </a:r>
            <a:endParaRPr lang="en-CA" sz="1400" dirty="0"/>
          </a:p>
        </p:txBody>
      </p:sp>
      <p:cxnSp>
        <p:nvCxnSpPr>
          <p:cNvPr id="191" name="Straight Connector 190"/>
          <p:cNvCxnSpPr>
            <a:stCxn id="32" idx="3"/>
          </p:cNvCxnSpPr>
          <p:nvPr/>
        </p:nvCxnSpPr>
        <p:spPr>
          <a:xfrm rot="5400000">
            <a:off x="293641" y="3917763"/>
            <a:ext cx="131996" cy="109678"/>
          </a:xfrm>
          <a:prstGeom prst="line">
            <a:avLst/>
          </a:prstGeom>
        </p:spPr>
        <p:style>
          <a:lnRef idx="1">
            <a:schemeClr val="accent1"/>
          </a:lnRef>
          <a:fillRef idx="0">
            <a:schemeClr val="accent1"/>
          </a:fillRef>
          <a:effectRef idx="0">
            <a:schemeClr val="accent1"/>
          </a:effectRef>
          <a:fontRef idx="minor">
            <a:schemeClr val="tx1"/>
          </a:fontRef>
        </p:style>
      </p:cxnSp>
      <p:sp>
        <p:nvSpPr>
          <p:cNvPr id="195" name="TextBox 194"/>
          <p:cNvSpPr txBox="1"/>
          <p:nvPr/>
        </p:nvSpPr>
        <p:spPr>
          <a:xfrm>
            <a:off x="0" y="4038600"/>
            <a:ext cx="1053494" cy="523220"/>
          </a:xfrm>
          <a:prstGeom prst="rect">
            <a:avLst/>
          </a:prstGeom>
          <a:noFill/>
        </p:spPr>
        <p:txBody>
          <a:bodyPr wrap="none" rtlCol="0">
            <a:spAutoFit/>
          </a:bodyPr>
          <a:lstStyle/>
          <a:p>
            <a:r>
              <a:rPr lang="en-US" sz="1400" dirty="0" smtClean="0"/>
              <a:t>Endothelial </a:t>
            </a:r>
          </a:p>
          <a:p>
            <a:r>
              <a:rPr lang="en-US" sz="1400" dirty="0" smtClean="0"/>
              <a:t>Cell </a:t>
            </a:r>
            <a:endParaRPr lang="en-CA" sz="1400" dirty="0"/>
          </a:p>
        </p:txBody>
      </p:sp>
      <p:sp>
        <p:nvSpPr>
          <p:cNvPr id="196" name="TextBox 195"/>
          <p:cNvSpPr txBox="1"/>
          <p:nvPr/>
        </p:nvSpPr>
        <p:spPr>
          <a:xfrm>
            <a:off x="2373444" y="5788223"/>
            <a:ext cx="445956" cy="307777"/>
          </a:xfrm>
          <a:prstGeom prst="rect">
            <a:avLst/>
          </a:prstGeom>
          <a:noFill/>
        </p:spPr>
        <p:txBody>
          <a:bodyPr wrap="none" rtlCol="0">
            <a:spAutoFit/>
          </a:bodyPr>
          <a:lstStyle/>
          <a:p>
            <a:r>
              <a:rPr lang="en-US" sz="1400" dirty="0" smtClean="0"/>
              <a:t>LDL</a:t>
            </a:r>
            <a:endParaRPr lang="en-CA" sz="1400" dirty="0"/>
          </a:p>
        </p:txBody>
      </p:sp>
      <p:cxnSp>
        <p:nvCxnSpPr>
          <p:cNvPr id="197" name="Straight Connector 196"/>
          <p:cNvCxnSpPr/>
          <p:nvPr/>
        </p:nvCxnSpPr>
        <p:spPr>
          <a:xfrm rot="5400000">
            <a:off x="2628900" y="5524500"/>
            <a:ext cx="3048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rot="5400000">
            <a:off x="609600" y="5715000"/>
            <a:ext cx="6858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202" name="TextBox 201"/>
          <p:cNvSpPr txBox="1"/>
          <p:nvPr/>
        </p:nvSpPr>
        <p:spPr>
          <a:xfrm>
            <a:off x="304800" y="6096000"/>
            <a:ext cx="1195712" cy="307777"/>
          </a:xfrm>
          <a:prstGeom prst="rect">
            <a:avLst/>
          </a:prstGeom>
          <a:noFill/>
        </p:spPr>
        <p:txBody>
          <a:bodyPr wrap="none" rtlCol="0">
            <a:spAutoFit/>
          </a:bodyPr>
          <a:lstStyle/>
          <a:p>
            <a:r>
              <a:rPr lang="en-US" sz="1400" dirty="0" smtClean="0"/>
              <a:t>Degraded LDL</a:t>
            </a:r>
            <a:endParaRPr lang="en-CA" sz="1400" dirty="0"/>
          </a:p>
        </p:txBody>
      </p:sp>
      <p:cxnSp>
        <p:nvCxnSpPr>
          <p:cNvPr id="203" name="Straight Connector 202"/>
          <p:cNvCxnSpPr>
            <a:endCxn id="56" idx="1"/>
          </p:cNvCxnSpPr>
          <p:nvPr/>
        </p:nvCxnSpPr>
        <p:spPr>
          <a:xfrm flipV="1">
            <a:off x="2057400" y="3100864"/>
            <a:ext cx="304800" cy="99536"/>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66574" name="Object 14"/>
          <p:cNvGraphicFramePr>
            <a:graphicFrameLocks noChangeAspect="1"/>
          </p:cNvGraphicFramePr>
          <p:nvPr/>
        </p:nvGraphicFramePr>
        <p:xfrm>
          <a:off x="1371600" y="4510087"/>
          <a:ext cx="328613" cy="442913"/>
        </p:xfrm>
        <a:graphic>
          <a:graphicData uri="http://schemas.openxmlformats.org/presentationml/2006/ole">
            <p:oleObj spid="_x0000_s66574" name="CS ChemDraw Drawing" r:id="rId13" imgW="962796" imgH="1296764" progId="ChemDraw.Document.6.0">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7"/>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49"/>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0"/>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1"/>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52"/>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53"/>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54"/>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5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58"/>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56"/>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19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95"/>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203"/>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60"/>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57"/>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61"/>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62"/>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63"/>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64"/>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3"/>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4"/>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85"/>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86"/>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7"/>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88"/>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89"/>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90"/>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66566"/>
                                        </p:tgtEl>
                                        <p:attrNameLst>
                                          <p:attrName>style.visibility</p:attrName>
                                        </p:attrNameLst>
                                      </p:cBhvr>
                                      <p:to>
                                        <p:strVal val="visible"/>
                                      </p:to>
                                    </p:set>
                                  </p:childTnLst>
                                </p:cTn>
                              </p:par>
                              <p:par>
                                <p:cTn id="147" presetID="1" presetClass="entr" presetSubtype="0" fill="hold" nodeType="withEffect">
                                  <p:stCondLst>
                                    <p:cond delay="0"/>
                                  </p:stCondLst>
                                  <p:childTnLst>
                                    <p:set>
                                      <p:cBhvr>
                                        <p:cTn id="148" dur="1" fill="hold">
                                          <p:stCondLst>
                                            <p:cond delay="0"/>
                                          </p:stCondLst>
                                        </p:cTn>
                                        <p:tgtEl>
                                          <p:spTgt spid="66573"/>
                                        </p:tgtEl>
                                        <p:attrNameLst>
                                          <p:attrName>style.visibility</p:attrName>
                                        </p:attrNameLst>
                                      </p:cBhvr>
                                      <p:to>
                                        <p:strVal val="visible"/>
                                      </p:to>
                                    </p:set>
                                  </p:childTnLst>
                                </p:cTn>
                              </p:par>
                              <p:par>
                                <p:cTn id="149" presetID="1" presetClass="entr" presetSubtype="0" fill="hold" nodeType="withEffect">
                                  <p:stCondLst>
                                    <p:cond delay="0"/>
                                  </p:stCondLst>
                                  <p:childTnLst>
                                    <p:set>
                                      <p:cBhvr>
                                        <p:cTn id="150" dur="1" fill="hold">
                                          <p:stCondLst>
                                            <p:cond delay="0"/>
                                          </p:stCondLst>
                                        </p:cTn>
                                        <p:tgtEl>
                                          <p:spTgt spid="164"/>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166"/>
                                        </p:tgtEl>
                                        <p:attrNameLst>
                                          <p:attrName>style.visibility</p:attrName>
                                        </p:attrNameLst>
                                      </p:cBhvr>
                                      <p:to>
                                        <p:strVal val="visible"/>
                                      </p:to>
                                    </p:set>
                                  </p:childTnLst>
                                </p:cTn>
                              </p:par>
                              <p:par>
                                <p:cTn id="153" presetID="1" presetClass="entr" presetSubtype="0" fill="hold" nodeType="withEffect">
                                  <p:stCondLst>
                                    <p:cond delay="0"/>
                                  </p:stCondLst>
                                  <p:childTnLst>
                                    <p:set>
                                      <p:cBhvr>
                                        <p:cTn id="154" dur="1" fill="hold">
                                          <p:stCondLst>
                                            <p:cond delay="0"/>
                                          </p:stCondLst>
                                        </p:cTn>
                                        <p:tgtEl>
                                          <p:spTgt spid="178"/>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190"/>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183"/>
                                        </p:tgtEl>
                                        <p:attrNameLst>
                                          <p:attrName>style.visibility</p:attrName>
                                        </p:attrNameLst>
                                      </p:cBhvr>
                                      <p:to>
                                        <p:strVal val="visible"/>
                                      </p:to>
                                    </p:set>
                                  </p:childTnLst>
                                </p:cTn>
                              </p:par>
                              <p:par>
                                <p:cTn id="159" presetID="1" presetClass="entr" presetSubtype="0" fill="hold" nodeType="withEffect">
                                  <p:stCondLst>
                                    <p:cond delay="0"/>
                                  </p:stCondLst>
                                  <p:childTnLst>
                                    <p:set>
                                      <p:cBhvr>
                                        <p:cTn id="160" dur="1" fill="hold">
                                          <p:stCondLst>
                                            <p:cond delay="0"/>
                                          </p:stCondLst>
                                        </p:cTn>
                                        <p:tgtEl>
                                          <p:spTgt spid="172"/>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177"/>
                                        </p:tgtEl>
                                        <p:attrNameLst>
                                          <p:attrName>style.visibility</p:attrName>
                                        </p:attrNameLst>
                                      </p:cBhvr>
                                      <p:to>
                                        <p:strVal val="visible"/>
                                      </p:to>
                                    </p:set>
                                  </p:childTnLst>
                                </p:cTn>
                              </p:par>
                              <p:par>
                                <p:cTn id="163" presetID="1" presetClass="entr" presetSubtype="0" fill="hold" nodeType="withEffect">
                                  <p:stCondLst>
                                    <p:cond delay="0"/>
                                  </p:stCondLst>
                                  <p:childTnLst>
                                    <p:set>
                                      <p:cBhvr>
                                        <p:cTn id="164" dur="1" fill="hold">
                                          <p:stCondLst>
                                            <p:cond delay="0"/>
                                          </p:stCondLst>
                                        </p:cTn>
                                        <p:tgtEl>
                                          <p:spTgt spid="188"/>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65"/>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161"/>
                                        </p:tgtEl>
                                        <p:attrNameLst>
                                          <p:attrName>style.visibility</p:attrName>
                                        </p:attrNameLst>
                                      </p:cBhvr>
                                      <p:to>
                                        <p:strVal val="visible"/>
                                      </p:to>
                                    </p:set>
                                  </p:childTnLst>
                                </p:cTn>
                              </p:par>
                            </p:childTnLst>
                          </p:cTn>
                        </p:par>
                        <p:par>
                          <p:cTn id="171" fill="hold">
                            <p:stCondLst>
                              <p:cond delay="0"/>
                            </p:stCondLst>
                            <p:childTnLst>
                              <p:par>
                                <p:cTn id="172" presetID="1" presetClass="entr" presetSubtype="0" fill="hold" grpId="0" nodeType="afterEffect">
                                  <p:stCondLst>
                                    <p:cond delay="0"/>
                                  </p:stCondLst>
                                  <p:childTnLst>
                                    <p:set>
                                      <p:cBhvr>
                                        <p:cTn id="173" dur="1" fill="hold">
                                          <p:stCondLst>
                                            <p:cond delay="0"/>
                                          </p:stCondLst>
                                        </p:cTn>
                                        <p:tgtEl>
                                          <p:spTgt spid="71"/>
                                        </p:tgtEl>
                                        <p:attrNameLst>
                                          <p:attrName>style.visibility</p:attrName>
                                        </p:attrNameLst>
                                      </p:cBhvr>
                                      <p:to>
                                        <p:strVal val="visible"/>
                                      </p:to>
                                    </p:set>
                                  </p:childTnLst>
                                </p:cTn>
                              </p:par>
                            </p:childTnLst>
                          </p:cTn>
                        </p:par>
                        <p:par>
                          <p:cTn id="174" fill="hold">
                            <p:stCondLst>
                              <p:cond delay="0"/>
                            </p:stCondLst>
                            <p:childTnLst>
                              <p:par>
                                <p:cTn id="175" presetID="1" presetClass="entr" presetSubtype="0" fill="hold" nodeType="afterEffect">
                                  <p:stCondLst>
                                    <p:cond delay="0"/>
                                  </p:stCondLst>
                                  <p:childTnLst>
                                    <p:set>
                                      <p:cBhvr>
                                        <p:cTn id="176" dur="1" fill="hold">
                                          <p:stCondLst>
                                            <p:cond delay="0"/>
                                          </p:stCondLst>
                                        </p:cTn>
                                        <p:tgtEl>
                                          <p:spTgt spid="79"/>
                                        </p:tgtEl>
                                        <p:attrNameLst>
                                          <p:attrName>style.visibility</p:attrName>
                                        </p:attrNameLst>
                                      </p:cBhvr>
                                      <p:to>
                                        <p:strVal val="visible"/>
                                      </p:to>
                                    </p:set>
                                  </p:childTnLst>
                                </p:cTn>
                              </p:par>
                            </p:childTnLst>
                          </p:cTn>
                        </p:par>
                        <p:par>
                          <p:cTn id="177" fill="hold">
                            <p:stCondLst>
                              <p:cond delay="0"/>
                            </p:stCondLst>
                            <p:childTnLst>
                              <p:par>
                                <p:cTn id="178" presetID="1" presetClass="entr" presetSubtype="0" fill="hold" grpId="0" nodeType="afterEffect">
                                  <p:stCondLst>
                                    <p:cond delay="0"/>
                                  </p:stCondLst>
                                  <p:childTnLst>
                                    <p:set>
                                      <p:cBhvr>
                                        <p:cTn id="179" dur="1" fill="hold">
                                          <p:stCondLst>
                                            <p:cond delay="0"/>
                                          </p:stCondLst>
                                        </p:cTn>
                                        <p:tgtEl>
                                          <p:spTgt spid="80"/>
                                        </p:tgtEl>
                                        <p:attrNameLst>
                                          <p:attrName>style.visibility</p:attrName>
                                        </p:attrNameLst>
                                      </p:cBhvr>
                                      <p:to>
                                        <p:strVal val="visible"/>
                                      </p:to>
                                    </p:set>
                                  </p:childTnLst>
                                </p:cTn>
                              </p:par>
                            </p:childTnLst>
                          </p:cTn>
                        </p:par>
                        <p:par>
                          <p:cTn id="180" fill="hold">
                            <p:stCondLst>
                              <p:cond delay="0"/>
                            </p:stCondLst>
                            <p:childTnLst>
                              <p:par>
                                <p:cTn id="181" presetID="1" presetClass="entr" presetSubtype="0" fill="hold" nodeType="afterEffect">
                                  <p:stCondLst>
                                    <p:cond delay="0"/>
                                  </p:stCondLst>
                                  <p:childTnLst>
                                    <p:set>
                                      <p:cBhvr>
                                        <p:cTn id="182" dur="1" fill="hold">
                                          <p:stCondLst>
                                            <p:cond delay="0"/>
                                          </p:stCondLst>
                                        </p:cTn>
                                        <p:tgtEl>
                                          <p:spTgt spid="81"/>
                                        </p:tgtEl>
                                        <p:attrNameLst>
                                          <p:attrName>style.visibility</p:attrName>
                                        </p:attrNameLst>
                                      </p:cBhvr>
                                      <p:to>
                                        <p:strVal val="visible"/>
                                      </p:to>
                                    </p:set>
                                  </p:childTnLst>
                                </p:cTn>
                              </p:par>
                            </p:childTnLst>
                          </p:cTn>
                        </p:par>
                        <p:par>
                          <p:cTn id="183" fill="hold">
                            <p:stCondLst>
                              <p:cond delay="0"/>
                            </p:stCondLst>
                            <p:childTnLst>
                              <p:par>
                                <p:cTn id="184" presetID="1" presetClass="entr" presetSubtype="0" fill="hold" grpId="0" nodeType="afterEffect">
                                  <p:stCondLst>
                                    <p:cond delay="0"/>
                                  </p:stCondLst>
                                  <p:childTnLst>
                                    <p:set>
                                      <p:cBhvr>
                                        <p:cTn id="185" dur="1" fill="hold">
                                          <p:stCondLst>
                                            <p:cond delay="0"/>
                                          </p:stCondLst>
                                        </p:cTn>
                                        <p:tgtEl>
                                          <p:spTgt spid="82"/>
                                        </p:tgtEl>
                                        <p:attrNameLst>
                                          <p:attrName>style.visibility</p:attrName>
                                        </p:attrNameLst>
                                      </p:cBhvr>
                                      <p:to>
                                        <p:strVal val="visible"/>
                                      </p:to>
                                    </p:set>
                                  </p:childTnLst>
                                </p:cTn>
                              </p:par>
                            </p:childTnLst>
                          </p:cTn>
                        </p:par>
                        <p:par>
                          <p:cTn id="186" fill="hold">
                            <p:stCondLst>
                              <p:cond delay="0"/>
                            </p:stCondLst>
                            <p:childTnLst>
                              <p:par>
                                <p:cTn id="187" presetID="1" presetClass="entr" presetSubtype="0" fill="hold" nodeType="afterEffect">
                                  <p:stCondLst>
                                    <p:cond delay="0"/>
                                  </p:stCondLst>
                                  <p:childTnLst>
                                    <p:set>
                                      <p:cBhvr>
                                        <p:cTn id="188" dur="1" fill="hold">
                                          <p:stCondLst>
                                            <p:cond delay="0"/>
                                          </p:stCondLst>
                                        </p:cTn>
                                        <p:tgtEl>
                                          <p:spTgt spid="92"/>
                                        </p:tgtEl>
                                        <p:attrNameLst>
                                          <p:attrName>style.visibility</p:attrName>
                                        </p:attrNameLst>
                                      </p:cBhvr>
                                      <p:to>
                                        <p:strVal val="visible"/>
                                      </p:to>
                                    </p:set>
                                  </p:childTnLst>
                                </p:cTn>
                              </p:par>
                            </p:childTnLst>
                          </p:cTn>
                        </p:par>
                        <p:par>
                          <p:cTn id="189" fill="hold">
                            <p:stCondLst>
                              <p:cond delay="0"/>
                            </p:stCondLst>
                            <p:childTnLst>
                              <p:par>
                                <p:cTn id="190" presetID="1" presetClass="entr" presetSubtype="0" fill="hold" grpId="0" nodeType="afterEffect">
                                  <p:stCondLst>
                                    <p:cond delay="0"/>
                                  </p:stCondLst>
                                  <p:childTnLst>
                                    <p:set>
                                      <p:cBhvr>
                                        <p:cTn id="191" dur="1" fill="hold">
                                          <p:stCondLst>
                                            <p:cond delay="0"/>
                                          </p:stCondLst>
                                        </p:cTn>
                                        <p:tgtEl>
                                          <p:spTgt spid="93"/>
                                        </p:tgtEl>
                                        <p:attrNameLst>
                                          <p:attrName>style.visibility</p:attrName>
                                        </p:attrNameLst>
                                      </p:cBhvr>
                                      <p:to>
                                        <p:strVal val="visible"/>
                                      </p:to>
                                    </p:set>
                                  </p:childTnLst>
                                </p:cTn>
                              </p:par>
                            </p:childTnLst>
                          </p:cTn>
                        </p:par>
                        <p:par>
                          <p:cTn id="192" fill="hold">
                            <p:stCondLst>
                              <p:cond delay="0"/>
                            </p:stCondLst>
                            <p:childTnLst>
                              <p:par>
                                <p:cTn id="193" presetID="1" presetClass="entr" presetSubtype="0" fill="hold" nodeType="afterEffect">
                                  <p:stCondLst>
                                    <p:cond delay="0"/>
                                  </p:stCondLst>
                                  <p:childTnLst>
                                    <p:set>
                                      <p:cBhvr>
                                        <p:cTn id="194" dur="1" fill="hold">
                                          <p:stCondLst>
                                            <p:cond delay="0"/>
                                          </p:stCondLst>
                                        </p:cTn>
                                        <p:tgtEl>
                                          <p:spTgt spid="96"/>
                                        </p:tgtEl>
                                        <p:attrNameLst>
                                          <p:attrName>style.visibility</p:attrName>
                                        </p:attrNameLst>
                                      </p:cBhvr>
                                      <p:to>
                                        <p:strVal val="visible"/>
                                      </p:to>
                                    </p:set>
                                  </p:childTnLst>
                                </p:cTn>
                              </p:par>
                            </p:childTnLst>
                          </p:cTn>
                        </p:par>
                        <p:par>
                          <p:cTn id="195" fill="hold">
                            <p:stCondLst>
                              <p:cond delay="0"/>
                            </p:stCondLst>
                            <p:childTnLst>
                              <p:par>
                                <p:cTn id="196" presetID="1" presetClass="entr" presetSubtype="0" fill="hold" grpId="0" nodeType="afterEffect">
                                  <p:stCondLst>
                                    <p:cond delay="0"/>
                                  </p:stCondLst>
                                  <p:childTnLst>
                                    <p:set>
                                      <p:cBhvr>
                                        <p:cTn id="197" dur="1" fill="hold">
                                          <p:stCondLst>
                                            <p:cond delay="0"/>
                                          </p:stCondLst>
                                        </p:cTn>
                                        <p:tgtEl>
                                          <p:spTgt spid="98"/>
                                        </p:tgtEl>
                                        <p:attrNameLst>
                                          <p:attrName>style.visibility</p:attrName>
                                        </p:attrNameLst>
                                      </p:cBhvr>
                                      <p:to>
                                        <p:strVal val="visible"/>
                                      </p:to>
                                    </p:set>
                                  </p:childTnLst>
                                </p:cTn>
                              </p:par>
                            </p:childTnLst>
                          </p:cTn>
                        </p:par>
                        <p:par>
                          <p:cTn id="198" fill="hold">
                            <p:stCondLst>
                              <p:cond delay="0"/>
                            </p:stCondLst>
                            <p:childTnLst>
                              <p:par>
                                <p:cTn id="199" presetID="1" presetClass="entr" presetSubtype="0" fill="hold" grpId="0" nodeType="afterEffect">
                                  <p:stCondLst>
                                    <p:cond delay="0"/>
                                  </p:stCondLst>
                                  <p:childTnLst>
                                    <p:set>
                                      <p:cBhvr>
                                        <p:cTn id="200" dur="1" fill="hold">
                                          <p:stCondLst>
                                            <p:cond delay="0"/>
                                          </p:stCondLst>
                                        </p:cTn>
                                        <p:tgtEl>
                                          <p:spTgt spid="99"/>
                                        </p:tgtEl>
                                        <p:attrNameLst>
                                          <p:attrName>style.visibility</p:attrName>
                                        </p:attrNameLst>
                                      </p:cBhvr>
                                      <p:to>
                                        <p:strVal val="visible"/>
                                      </p:to>
                                    </p:set>
                                  </p:childTnLst>
                                </p:cTn>
                              </p:par>
                            </p:childTnLst>
                          </p:cTn>
                        </p:par>
                        <p:par>
                          <p:cTn id="201" fill="hold">
                            <p:stCondLst>
                              <p:cond delay="0"/>
                            </p:stCondLst>
                            <p:childTnLst>
                              <p:par>
                                <p:cTn id="202" presetID="1" presetClass="entr" presetSubtype="0" fill="hold" grpId="0" nodeType="afterEffect">
                                  <p:stCondLst>
                                    <p:cond delay="0"/>
                                  </p:stCondLst>
                                  <p:childTnLst>
                                    <p:set>
                                      <p:cBhvr>
                                        <p:cTn id="203" dur="1" fill="hold">
                                          <p:stCondLst>
                                            <p:cond delay="0"/>
                                          </p:stCondLst>
                                        </p:cTn>
                                        <p:tgtEl>
                                          <p:spTgt spid="100"/>
                                        </p:tgtEl>
                                        <p:attrNameLst>
                                          <p:attrName>style.visibility</p:attrName>
                                        </p:attrNameLst>
                                      </p:cBhvr>
                                      <p:to>
                                        <p:strVal val="visible"/>
                                      </p:to>
                                    </p:set>
                                  </p:childTnLst>
                                </p:cTn>
                              </p:par>
                            </p:childTnLst>
                          </p:cTn>
                        </p:par>
                        <p:par>
                          <p:cTn id="204" fill="hold">
                            <p:stCondLst>
                              <p:cond delay="0"/>
                            </p:stCondLst>
                            <p:childTnLst>
                              <p:par>
                                <p:cTn id="205" presetID="1" presetClass="entr" presetSubtype="0" fill="hold" grpId="0" nodeType="afterEffect">
                                  <p:stCondLst>
                                    <p:cond delay="0"/>
                                  </p:stCondLst>
                                  <p:childTnLst>
                                    <p:set>
                                      <p:cBhvr>
                                        <p:cTn id="206" dur="1" fill="hold">
                                          <p:stCondLst>
                                            <p:cond delay="0"/>
                                          </p:stCondLst>
                                        </p:cTn>
                                        <p:tgtEl>
                                          <p:spTgt spid="101"/>
                                        </p:tgtEl>
                                        <p:attrNameLst>
                                          <p:attrName>style.visibility</p:attrName>
                                        </p:attrNameLst>
                                      </p:cBhvr>
                                      <p:to>
                                        <p:strVal val="visible"/>
                                      </p:to>
                                    </p:set>
                                  </p:childTnLst>
                                </p:cTn>
                              </p:par>
                            </p:childTnLst>
                          </p:cTn>
                        </p:par>
                        <p:par>
                          <p:cTn id="207" fill="hold">
                            <p:stCondLst>
                              <p:cond delay="0"/>
                            </p:stCondLst>
                            <p:childTnLst>
                              <p:par>
                                <p:cTn id="208" presetID="1" presetClass="entr" presetSubtype="0" fill="hold" grpId="0" nodeType="afterEffect">
                                  <p:stCondLst>
                                    <p:cond delay="0"/>
                                  </p:stCondLst>
                                  <p:childTnLst>
                                    <p:set>
                                      <p:cBhvr>
                                        <p:cTn id="209" dur="1" fill="hold">
                                          <p:stCondLst>
                                            <p:cond delay="0"/>
                                          </p:stCondLst>
                                        </p:cTn>
                                        <p:tgtEl>
                                          <p:spTgt spid="102"/>
                                        </p:tgtEl>
                                        <p:attrNameLst>
                                          <p:attrName>style.visibility</p:attrName>
                                        </p:attrNameLst>
                                      </p:cBhvr>
                                      <p:to>
                                        <p:strVal val="visible"/>
                                      </p:to>
                                    </p:set>
                                  </p:childTnLst>
                                </p:cTn>
                              </p:par>
                            </p:childTnLst>
                          </p:cTn>
                        </p:par>
                        <p:par>
                          <p:cTn id="210" fill="hold">
                            <p:stCondLst>
                              <p:cond delay="0"/>
                            </p:stCondLst>
                            <p:childTnLst>
                              <p:par>
                                <p:cTn id="211" presetID="1" presetClass="entr" presetSubtype="0" fill="hold" grpId="0" nodeType="afterEffect">
                                  <p:stCondLst>
                                    <p:cond delay="0"/>
                                  </p:stCondLst>
                                  <p:childTnLst>
                                    <p:set>
                                      <p:cBhvr>
                                        <p:cTn id="212" dur="1" fill="hold">
                                          <p:stCondLst>
                                            <p:cond delay="0"/>
                                          </p:stCondLst>
                                        </p:cTn>
                                        <p:tgtEl>
                                          <p:spTgt spid="103"/>
                                        </p:tgtEl>
                                        <p:attrNameLst>
                                          <p:attrName>style.visibility</p:attrName>
                                        </p:attrNameLst>
                                      </p:cBhvr>
                                      <p:to>
                                        <p:strVal val="visible"/>
                                      </p:to>
                                    </p:set>
                                  </p:childTnLst>
                                </p:cTn>
                              </p:par>
                            </p:childTnLst>
                          </p:cTn>
                        </p:par>
                        <p:par>
                          <p:cTn id="213" fill="hold">
                            <p:stCondLst>
                              <p:cond delay="0"/>
                            </p:stCondLst>
                            <p:childTnLst>
                              <p:par>
                                <p:cTn id="214" presetID="1" presetClass="entr" presetSubtype="0" fill="hold" grpId="0" nodeType="afterEffect">
                                  <p:stCondLst>
                                    <p:cond delay="0"/>
                                  </p:stCondLst>
                                  <p:childTnLst>
                                    <p:set>
                                      <p:cBhvr>
                                        <p:cTn id="215" dur="1" fill="hold">
                                          <p:stCondLst>
                                            <p:cond delay="0"/>
                                          </p:stCondLst>
                                        </p:cTn>
                                        <p:tgtEl>
                                          <p:spTgt spid="104"/>
                                        </p:tgtEl>
                                        <p:attrNameLst>
                                          <p:attrName>style.visibility</p:attrName>
                                        </p:attrNameLst>
                                      </p:cBhvr>
                                      <p:to>
                                        <p:strVal val="visible"/>
                                      </p:to>
                                    </p:set>
                                  </p:childTnLst>
                                </p:cTn>
                              </p:par>
                            </p:childTnLst>
                          </p:cTn>
                        </p:par>
                        <p:par>
                          <p:cTn id="216" fill="hold">
                            <p:stCondLst>
                              <p:cond delay="0"/>
                            </p:stCondLst>
                            <p:childTnLst>
                              <p:par>
                                <p:cTn id="217" presetID="1" presetClass="entr" presetSubtype="0" fill="hold" grpId="0" nodeType="afterEffect">
                                  <p:stCondLst>
                                    <p:cond delay="0"/>
                                  </p:stCondLst>
                                  <p:childTnLst>
                                    <p:set>
                                      <p:cBhvr>
                                        <p:cTn id="218" dur="1" fill="hold">
                                          <p:stCondLst>
                                            <p:cond delay="0"/>
                                          </p:stCondLst>
                                        </p:cTn>
                                        <p:tgtEl>
                                          <p:spTgt spid="105"/>
                                        </p:tgtEl>
                                        <p:attrNameLst>
                                          <p:attrName>style.visibility</p:attrName>
                                        </p:attrNameLst>
                                      </p:cBhvr>
                                      <p:to>
                                        <p:strVal val="visible"/>
                                      </p:to>
                                    </p:set>
                                  </p:childTnLst>
                                </p:cTn>
                              </p:par>
                            </p:childTnLst>
                          </p:cTn>
                        </p:par>
                        <p:par>
                          <p:cTn id="219" fill="hold">
                            <p:stCondLst>
                              <p:cond delay="0"/>
                            </p:stCondLst>
                            <p:childTnLst>
                              <p:par>
                                <p:cTn id="220" presetID="1" presetClass="entr" presetSubtype="0" fill="hold" grpId="0" nodeType="afterEffect">
                                  <p:stCondLst>
                                    <p:cond delay="0"/>
                                  </p:stCondLst>
                                  <p:childTnLst>
                                    <p:set>
                                      <p:cBhvr>
                                        <p:cTn id="221" dur="1" fill="hold">
                                          <p:stCondLst>
                                            <p:cond delay="0"/>
                                          </p:stCondLst>
                                        </p:cTn>
                                        <p:tgtEl>
                                          <p:spTgt spid="106"/>
                                        </p:tgtEl>
                                        <p:attrNameLst>
                                          <p:attrName>style.visibility</p:attrName>
                                        </p:attrNameLst>
                                      </p:cBhvr>
                                      <p:to>
                                        <p:strVal val="visible"/>
                                      </p:to>
                                    </p:set>
                                  </p:childTnLst>
                                </p:cTn>
                              </p:par>
                            </p:childTnLst>
                          </p:cTn>
                        </p:par>
                        <p:par>
                          <p:cTn id="222" fill="hold">
                            <p:stCondLst>
                              <p:cond delay="0"/>
                            </p:stCondLst>
                            <p:childTnLst>
                              <p:par>
                                <p:cTn id="223" presetID="1" presetClass="entr" presetSubtype="0" fill="hold" grpId="0" nodeType="afterEffect">
                                  <p:stCondLst>
                                    <p:cond delay="0"/>
                                  </p:stCondLst>
                                  <p:childTnLst>
                                    <p:set>
                                      <p:cBhvr>
                                        <p:cTn id="224" dur="1" fill="hold">
                                          <p:stCondLst>
                                            <p:cond delay="0"/>
                                          </p:stCondLst>
                                        </p:cTn>
                                        <p:tgtEl>
                                          <p:spTgt spid="107"/>
                                        </p:tgtEl>
                                        <p:attrNameLst>
                                          <p:attrName>style.visibility</p:attrName>
                                        </p:attrNameLst>
                                      </p:cBhvr>
                                      <p:to>
                                        <p:strVal val="visible"/>
                                      </p:to>
                                    </p:set>
                                  </p:childTnLst>
                                </p:cTn>
                              </p:par>
                            </p:childTnLst>
                          </p:cTn>
                        </p:par>
                        <p:par>
                          <p:cTn id="225" fill="hold">
                            <p:stCondLst>
                              <p:cond delay="0"/>
                            </p:stCondLst>
                            <p:childTnLst>
                              <p:par>
                                <p:cTn id="226" presetID="1" presetClass="entr" presetSubtype="0" fill="hold" grpId="0" nodeType="afterEffect">
                                  <p:stCondLst>
                                    <p:cond delay="0"/>
                                  </p:stCondLst>
                                  <p:childTnLst>
                                    <p:set>
                                      <p:cBhvr>
                                        <p:cTn id="227" dur="1" fill="hold">
                                          <p:stCondLst>
                                            <p:cond delay="0"/>
                                          </p:stCondLst>
                                        </p:cTn>
                                        <p:tgtEl>
                                          <p:spTgt spid="108"/>
                                        </p:tgtEl>
                                        <p:attrNameLst>
                                          <p:attrName>style.visibility</p:attrName>
                                        </p:attrNameLst>
                                      </p:cBhvr>
                                      <p:to>
                                        <p:strVal val="visible"/>
                                      </p:to>
                                    </p:set>
                                  </p:childTnLst>
                                </p:cTn>
                              </p:par>
                            </p:childTnLst>
                          </p:cTn>
                        </p:par>
                        <p:par>
                          <p:cTn id="228" fill="hold">
                            <p:stCondLst>
                              <p:cond delay="0"/>
                            </p:stCondLst>
                            <p:childTnLst>
                              <p:par>
                                <p:cTn id="229" presetID="1" presetClass="entr" presetSubtype="0" fill="hold" grpId="0" nodeType="afterEffect">
                                  <p:stCondLst>
                                    <p:cond delay="0"/>
                                  </p:stCondLst>
                                  <p:childTnLst>
                                    <p:set>
                                      <p:cBhvr>
                                        <p:cTn id="230" dur="1" fill="hold">
                                          <p:stCondLst>
                                            <p:cond delay="0"/>
                                          </p:stCondLst>
                                        </p:cTn>
                                        <p:tgtEl>
                                          <p:spTgt spid="109"/>
                                        </p:tgtEl>
                                        <p:attrNameLst>
                                          <p:attrName>style.visibility</p:attrName>
                                        </p:attrNameLst>
                                      </p:cBhvr>
                                      <p:to>
                                        <p:strVal val="visible"/>
                                      </p:to>
                                    </p:set>
                                  </p:childTnLst>
                                </p:cTn>
                              </p:par>
                            </p:childTnLst>
                          </p:cTn>
                        </p:par>
                        <p:par>
                          <p:cTn id="231" fill="hold">
                            <p:stCondLst>
                              <p:cond delay="0"/>
                            </p:stCondLst>
                            <p:childTnLst>
                              <p:par>
                                <p:cTn id="232" presetID="1" presetClass="entr" presetSubtype="0" fill="hold" grpId="0" nodeType="afterEffect">
                                  <p:stCondLst>
                                    <p:cond delay="0"/>
                                  </p:stCondLst>
                                  <p:childTnLst>
                                    <p:set>
                                      <p:cBhvr>
                                        <p:cTn id="233" dur="1" fill="hold">
                                          <p:stCondLst>
                                            <p:cond delay="0"/>
                                          </p:stCondLst>
                                        </p:cTn>
                                        <p:tgtEl>
                                          <p:spTgt spid="110"/>
                                        </p:tgtEl>
                                        <p:attrNameLst>
                                          <p:attrName>style.visibility</p:attrName>
                                        </p:attrNameLst>
                                      </p:cBhvr>
                                      <p:to>
                                        <p:strVal val="visible"/>
                                      </p:to>
                                    </p:set>
                                  </p:childTnLst>
                                </p:cTn>
                              </p:par>
                            </p:childTnLst>
                          </p:cTn>
                        </p:par>
                        <p:par>
                          <p:cTn id="234" fill="hold">
                            <p:stCondLst>
                              <p:cond delay="0"/>
                            </p:stCondLst>
                            <p:childTnLst>
                              <p:par>
                                <p:cTn id="235" presetID="1" presetClass="entr" presetSubtype="0" fill="hold" grpId="0" nodeType="afterEffect">
                                  <p:stCondLst>
                                    <p:cond delay="0"/>
                                  </p:stCondLst>
                                  <p:childTnLst>
                                    <p:set>
                                      <p:cBhvr>
                                        <p:cTn id="236" dur="1" fill="hold">
                                          <p:stCondLst>
                                            <p:cond delay="0"/>
                                          </p:stCondLst>
                                        </p:cTn>
                                        <p:tgtEl>
                                          <p:spTgt spid="111"/>
                                        </p:tgtEl>
                                        <p:attrNameLst>
                                          <p:attrName>style.visibility</p:attrName>
                                        </p:attrNameLst>
                                      </p:cBhvr>
                                      <p:to>
                                        <p:strVal val="visible"/>
                                      </p:to>
                                    </p:set>
                                  </p:childTnLst>
                                </p:cTn>
                              </p:par>
                            </p:childTnLst>
                          </p:cTn>
                        </p:par>
                        <p:par>
                          <p:cTn id="237" fill="hold">
                            <p:stCondLst>
                              <p:cond delay="0"/>
                            </p:stCondLst>
                            <p:childTnLst>
                              <p:par>
                                <p:cTn id="238" presetID="1" presetClass="entr" presetSubtype="0" fill="hold" grpId="0" nodeType="afterEffect">
                                  <p:stCondLst>
                                    <p:cond delay="0"/>
                                  </p:stCondLst>
                                  <p:childTnLst>
                                    <p:set>
                                      <p:cBhvr>
                                        <p:cTn id="239" dur="1" fill="hold">
                                          <p:stCondLst>
                                            <p:cond delay="0"/>
                                          </p:stCondLst>
                                        </p:cTn>
                                        <p:tgtEl>
                                          <p:spTgt spid="138"/>
                                        </p:tgtEl>
                                        <p:attrNameLst>
                                          <p:attrName>style.visibility</p:attrName>
                                        </p:attrNameLst>
                                      </p:cBhvr>
                                      <p:to>
                                        <p:strVal val="visible"/>
                                      </p:to>
                                    </p:set>
                                  </p:childTnLst>
                                </p:cTn>
                              </p:par>
                            </p:childTnLst>
                          </p:cTn>
                        </p:par>
                        <p:par>
                          <p:cTn id="240" fill="hold">
                            <p:stCondLst>
                              <p:cond delay="0"/>
                            </p:stCondLst>
                            <p:childTnLst>
                              <p:par>
                                <p:cTn id="241" presetID="1" presetClass="entr" presetSubtype="0" fill="hold" nodeType="afterEffect">
                                  <p:stCondLst>
                                    <p:cond delay="0"/>
                                  </p:stCondLst>
                                  <p:childTnLst>
                                    <p:set>
                                      <p:cBhvr>
                                        <p:cTn id="242" dur="1" fill="hold">
                                          <p:stCondLst>
                                            <p:cond delay="0"/>
                                          </p:stCondLst>
                                        </p:cTn>
                                        <p:tgtEl>
                                          <p:spTgt spid="139"/>
                                        </p:tgtEl>
                                        <p:attrNameLst>
                                          <p:attrName>style.visibility</p:attrName>
                                        </p:attrNameLst>
                                      </p:cBhvr>
                                      <p:to>
                                        <p:strVal val="visible"/>
                                      </p:to>
                                    </p:set>
                                  </p:childTnLst>
                                </p:cTn>
                              </p:par>
                            </p:childTnLst>
                          </p:cTn>
                        </p:par>
                        <p:par>
                          <p:cTn id="243" fill="hold">
                            <p:stCondLst>
                              <p:cond delay="0"/>
                            </p:stCondLst>
                            <p:childTnLst>
                              <p:par>
                                <p:cTn id="244" presetID="1" presetClass="entr" presetSubtype="0" fill="hold" nodeType="afterEffect">
                                  <p:stCondLst>
                                    <p:cond delay="0"/>
                                  </p:stCondLst>
                                  <p:childTnLst>
                                    <p:set>
                                      <p:cBhvr>
                                        <p:cTn id="245" dur="1" fill="hold">
                                          <p:stCondLst>
                                            <p:cond delay="0"/>
                                          </p:stCondLst>
                                        </p:cTn>
                                        <p:tgtEl>
                                          <p:spTgt spid="9"/>
                                        </p:tgtEl>
                                        <p:attrNameLst>
                                          <p:attrName>style.visibility</p:attrName>
                                        </p:attrNameLst>
                                      </p:cBhvr>
                                      <p:to>
                                        <p:strVal val="visible"/>
                                      </p:to>
                                    </p:set>
                                  </p:childTnLst>
                                </p:cTn>
                              </p:par>
                            </p:childTnLst>
                          </p:cTn>
                        </p:par>
                        <p:par>
                          <p:cTn id="246" fill="hold">
                            <p:stCondLst>
                              <p:cond delay="0"/>
                            </p:stCondLst>
                            <p:childTnLst>
                              <p:par>
                                <p:cTn id="247" presetID="1" presetClass="entr" presetSubtype="0" fill="hold" nodeType="afterEffect">
                                  <p:stCondLst>
                                    <p:cond delay="0"/>
                                  </p:stCondLst>
                                  <p:childTnLst>
                                    <p:set>
                                      <p:cBhvr>
                                        <p:cTn id="248" dur="1" fill="hold">
                                          <p:stCondLst>
                                            <p:cond delay="0"/>
                                          </p:stCondLst>
                                        </p:cTn>
                                        <p:tgtEl>
                                          <p:spTgt spid="66571"/>
                                        </p:tgtEl>
                                        <p:attrNameLst>
                                          <p:attrName>style.visibility</p:attrName>
                                        </p:attrNameLst>
                                      </p:cBhvr>
                                      <p:to>
                                        <p:strVal val="visible"/>
                                      </p:to>
                                    </p:set>
                                  </p:childTnLst>
                                </p:cTn>
                              </p:par>
                              <p:par>
                                <p:cTn id="249" presetID="1" presetClass="entr" presetSubtype="0" fill="hold" grpId="0" nodeType="withEffect">
                                  <p:stCondLst>
                                    <p:cond delay="0"/>
                                  </p:stCondLst>
                                  <p:childTnLst>
                                    <p:set>
                                      <p:cBhvr>
                                        <p:cTn id="250" dur="1" fill="hold">
                                          <p:stCondLst>
                                            <p:cond delay="0"/>
                                          </p:stCondLst>
                                        </p:cTn>
                                        <p:tgtEl>
                                          <p:spTgt spid="196"/>
                                        </p:tgtEl>
                                        <p:attrNameLst>
                                          <p:attrName>style.visibility</p:attrName>
                                        </p:attrNameLst>
                                      </p:cBhvr>
                                      <p:to>
                                        <p:strVal val="visible"/>
                                      </p:to>
                                    </p:set>
                                  </p:childTnLst>
                                </p:cTn>
                              </p:par>
                              <p:par>
                                <p:cTn id="251" presetID="1" presetClass="entr" presetSubtype="0" fill="hold" nodeType="withEffect">
                                  <p:stCondLst>
                                    <p:cond delay="0"/>
                                  </p:stCondLst>
                                  <p:childTnLst>
                                    <p:set>
                                      <p:cBhvr>
                                        <p:cTn id="252" dur="1" fill="hold">
                                          <p:stCondLst>
                                            <p:cond delay="0"/>
                                          </p:stCondLst>
                                        </p:cTn>
                                        <p:tgtEl>
                                          <p:spTgt spid="197"/>
                                        </p:tgtEl>
                                        <p:attrNameLst>
                                          <p:attrName>style.visibility</p:attrName>
                                        </p:attrNameLst>
                                      </p:cBhvr>
                                      <p:to>
                                        <p:strVal val="visible"/>
                                      </p:to>
                                    </p:set>
                                  </p:childTnLst>
                                </p:cTn>
                              </p:par>
                            </p:childTnLst>
                          </p:cTn>
                        </p:par>
                      </p:childTnLst>
                    </p:cTn>
                  </p:par>
                  <p:par>
                    <p:cTn id="253" fill="hold">
                      <p:stCondLst>
                        <p:cond delay="indefinite"/>
                      </p:stCondLst>
                      <p:childTnLst>
                        <p:par>
                          <p:cTn id="254" fill="hold">
                            <p:stCondLst>
                              <p:cond delay="0"/>
                            </p:stCondLst>
                            <p:childTnLst>
                              <p:par>
                                <p:cTn id="255" presetID="1" presetClass="entr" presetSubtype="0" fill="hold" grpId="0" nodeType="clickEffect">
                                  <p:stCondLst>
                                    <p:cond delay="0"/>
                                  </p:stCondLst>
                                  <p:childTnLst>
                                    <p:set>
                                      <p:cBhvr>
                                        <p:cTn id="256" dur="1" fill="hold">
                                          <p:stCondLst>
                                            <p:cond delay="0"/>
                                          </p:stCondLst>
                                        </p:cTn>
                                        <p:tgtEl>
                                          <p:spTgt spid="146"/>
                                        </p:tgtEl>
                                        <p:attrNameLst>
                                          <p:attrName>style.visibility</p:attrName>
                                        </p:attrNameLst>
                                      </p:cBhvr>
                                      <p:to>
                                        <p:strVal val="visible"/>
                                      </p:to>
                                    </p:set>
                                  </p:childTnLst>
                                </p:cTn>
                              </p:par>
                            </p:childTnLst>
                          </p:cTn>
                        </p:par>
                      </p:childTnLst>
                    </p:cTn>
                  </p:par>
                  <p:par>
                    <p:cTn id="257" fill="hold">
                      <p:stCondLst>
                        <p:cond delay="indefinite"/>
                      </p:stCondLst>
                      <p:childTnLst>
                        <p:par>
                          <p:cTn id="258" fill="hold">
                            <p:stCondLst>
                              <p:cond delay="0"/>
                            </p:stCondLst>
                            <p:childTnLst>
                              <p:par>
                                <p:cTn id="259" presetID="1" presetClass="entr" presetSubtype="0" fill="hold" grpId="0" nodeType="clickEffect">
                                  <p:stCondLst>
                                    <p:cond delay="0"/>
                                  </p:stCondLst>
                                  <p:childTnLst>
                                    <p:set>
                                      <p:cBhvr>
                                        <p:cTn id="260" dur="1" fill="hold">
                                          <p:stCondLst>
                                            <p:cond delay="0"/>
                                          </p:stCondLst>
                                        </p:cTn>
                                        <p:tgtEl>
                                          <p:spTgt spid="114"/>
                                        </p:tgtEl>
                                        <p:attrNameLst>
                                          <p:attrName>style.visibility</p:attrName>
                                        </p:attrNameLst>
                                      </p:cBhvr>
                                      <p:to>
                                        <p:strVal val="visible"/>
                                      </p:to>
                                    </p:set>
                                  </p:childTnLst>
                                </p:cTn>
                              </p:par>
                              <p:par>
                                <p:cTn id="261" presetID="1" presetClass="entr" presetSubtype="0" fill="hold" nodeType="withEffect">
                                  <p:stCondLst>
                                    <p:cond delay="0"/>
                                  </p:stCondLst>
                                  <p:childTnLst>
                                    <p:set>
                                      <p:cBhvr>
                                        <p:cTn id="262" dur="1" fill="hold">
                                          <p:stCondLst>
                                            <p:cond delay="0"/>
                                          </p:stCondLst>
                                        </p:cTn>
                                        <p:tgtEl>
                                          <p:spTgt spid="116"/>
                                        </p:tgtEl>
                                        <p:attrNameLst>
                                          <p:attrName>style.visibility</p:attrName>
                                        </p:attrNameLst>
                                      </p:cBhvr>
                                      <p:to>
                                        <p:strVal val="visible"/>
                                      </p:to>
                                    </p:set>
                                  </p:childTnLst>
                                </p:cTn>
                              </p:par>
                              <p:par>
                                <p:cTn id="263" presetID="1" presetClass="entr" presetSubtype="0" fill="hold" grpId="0" nodeType="withEffect">
                                  <p:stCondLst>
                                    <p:cond delay="0"/>
                                  </p:stCondLst>
                                  <p:childTnLst>
                                    <p:set>
                                      <p:cBhvr>
                                        <p:cTn id="264" dur="1" fill="hold">
                                          <p:stCondLst>
                                            <p:cond delay="0"/>
                                          </p:stCondLst>
                                        </p:cTn>
                                        <p:tgtEl>
                                          <p:spTgt spid="117"/>
                                        </p:tgtEl>
                                        <p:attrNameLst>
                                          <p:attrName>style.visibility</p:attrName>
                                        </p:attrNameLst>
                                      </p:cBhvr>
                                      <p:to>
                                        <p:strVal val="visible"/>
                                      </p:to>
                                    </p:set>
                                  </p:childTnLst>
                                </p:cTn>
                              </p:par>
                              <p:par>
                                <p:cTn id="265" presetID="1" presetClass="entr" presetSubtype="0" fill="hold" nodeType="withEffect">
                                  <p:stCondLst>
                                    <p:cond delay="0"/>
                                  </p:stCondLst>
                                  <p:childTnLst>
                                    <p:set>
                                      <p:cBhvr>
                                        <p:cTn id="266" dur="1" fill="hold">
                                          <p:stCondLst>
                                            <p:cond delay="0"/>
                                          </p:stCondLst>
                                        </p:cTn>
                                        <p:tgtEl>
                                          <p:spTgt spid="118"/>
                                        </p:tgtEl>
                                        <p:attrNameLst>
                                          <p:attrName>style.visibility</p:attrName>
                                        </p:attrNameLst>
                                      </p:cBhvr>
                                      <p:to>
                                        <p:strVal val="visible"/>
                                      </p:to>
                                    </p:set>
                                  </p:childTnLst>
                                </p:cTn>
                              </p:par>
                              <p:par>
                                <p:cTn id="267" presetID="1" presetClass="entr" presetSubtype="0" fill="hold" grpId="0" nodeType="withEffect">
                                  <p:stCondLst>
                                    <p:cond delay="0"/>
                                  </p:stCondLst>
                                  <p:childTnLst>
                                    <p:set>
                                      <p:cBhvr>
                                        <p:cTn id="268" dur="1" fill="hold">
                                          <p:stCondLst>
                                            <p:cond delay="0"/>
                                          </p:stCondLst>
                                        </p:cTn>
                                        <p:tgtEl>
                                          <p:spTgt spid="119"/>
                                        </p:tgtEl>
                                        <p:attrNameLst>
                                          <p:attrName>style.visibility</p:attrName>
                                        </p:attrNameLst>
                                      </p:cBhvr>
                                      <p:to>
                                        <p:strVal val="visible"/>
                                      </p:to>
                                    </p:set>
                                  </p:childTnLst>
                                </p:cTn>
                              </p:par>
                              <p:par>
                                <p:cTn id="269" presetID="1" presetClass="entr" presetSubtype="0" fill="hold" nodeType="withEffect">
                                  <p:stCondLst>
                                    <p:cond delay="0"/>
                                  </p:stCondLst>
                                  <p:childTnLst>
                                    <p:set>
                                      <p:cBhvr>
                                        <p:cTn id="270" dur="1" fill="hold">
                                          <p:stCondLst>
                                            <p:cond delay="0"/>
                                          </p:stCondLst>
                                        </p:cTn>
                                        <p:tgtEl>
                                          <p:spTgt spid="120"/>
                                        </p:tgtEl>
                                        <p:attrNameLst>
                                          <p:attrName>style.visibility</p:attrName>
                                        </p:attrNameLst>
                                      </p:cBhvr>
                                      <p:to>
                                        <p:strVal val="visible"/>
                                      </p:to>
                                    </p:set>
                                  </p:childTnLst>
                                </p:cTn>
                              </p:par>
                              <p:par>
                                <p:cTn id="271" presetID="1" presetClass="entr" presetSubtype="0" fill="hold" grpId="0" nodeType="withEffect">
                                  <p:stCondLst>
                                    <p:cond delay="0"/>
                                  </p:stCondLst>
                                  <p:childTnLst>
                                    <p:set>
                                      <p:cBhvr>
                                        <p:cTn id="272" dur="1" fill="hold">
                                          <p:stCondLst>
                                            <p:cond delay="0"/>
                                          </p:stCondLst>
                                        </p:cTn>
                                        <p:tgtEl>
                                          <p:spTgt spid="137"/>
                                        </p:tgtEl>
                                        <p:attrNameLst>
                                          <p:attrName>style.visibility</p:attrName>
                                        </p:attrNameLst>
                                      </p:cBhvr>
                                      <p:to>
                                        <p:strVal val="visible"/>
                                      </p:to>
                                    </p:set>
                                  </p:childTnLst>
                                </p:cTn>
                              </p:par>
                              <p:par>
                                <p:cTn id="273" presetID="1" presetClass="entr" presetSubtype="0" fill="hold" grpId="0" nodeType="withEffect">
                                  <p:stCondLst>
                                    <p:cond delay="0"/>
                                  </p:stCondLst>
                                  <p:childTnLst>
                                    <p:set>
                                      <p:cBhvr>
                                        <p:cTn id="274" dur="1" fill="hold">
                                          <p:stCondLst>
                                            <p:cond delay="0"/>
                                          </p:stCondLst>
                                        </p:cTn>
                                        <p:tgtEl>
                                          <p:spTgt spid="140"/>
                                        </p:tgtEl>
                                        <p:attrNameLst>
                                          <p:attrName>style.visibility</p:attrName>
                                        </p:attrNameLst>
                                      </p:cBhvr>
                                      <p:to>
                                        <p:strVal val="visible"/>
                                      </p:to>
                                    </p:set>
                                  </p:childTnLst>
                                </p:cTn>
                              </p:par>
                              <p:par>
                                <p:cTn id="275" presetID="1" presetClass="entr" presetSubtype="0" fill="hold" nodeType="withEffect">
                                  <p:stCondLst>
                                    <p:cond delay="0"/>
                                  </p:stCondLst>
                                  <p:childTnLst>
                                    <p:set>
                                      <p:cBhvr>
                                        <p:cTn id="276" dur="1" fill="hold">
                                          <p:stCondLst>
                                            <p:cond delay="0"/>
                                          </p:stCondLst>
                                        </p:cTn>
                                        <p:tgtEl>
                                          <p:spTgt spid="141"/>
                                        </p:tgtEl>
                                        <p:attrNameLst>
                                          <p:attrName>style.visibility</p:attrName>
                                        </p:attrNameLst>
                                      </p:cBhvr>
                                      <p:to>
                                        <p:strVal val="visible"/>
                                      </p:to>
                                    </p:set>
                                  </p:childTnLst>
                                </p:cTn>
                              </p:par>
                              <p:par>
                                <p:cTn id="277" presetID="1" presetClass="entr" presetSubtype="0" fill="hold" nodeType="withEffect">
                                  <p:stCondLst>
                                    <p:cond delay="0"/>
                                  </p:stCondLst>
                                  <p:childTnLst>
                                    <p:set>
                                      <p:cBhvr>
                                        <p:cTn id="278" dur="1" fill="hold">
                                          <p:stCondLst>
                                            <p:cond delay="0"/>
                                          </p:stCondLst>
                                        </p:cTn>
                                        <p:tgtEl>
                                          <p:spTgt spid="66569"/>
                                        </p:tgtEl>
                                        <p:attrNameLst>
                                          <p:attrName>style.visibility</p:attrName>
                                        </p:attrNameLst>
                                      </p:cBhvr>
                                      <p:to>
                                        <p:strVal val="visible"/>
                                      </p:to>
                                    </p:set>
                                  </p:childTnLst>
                                </p:cTn>
                              </p:par>
                              <p:par>
                                <p:cTn id="279" presetID="1" presetClass="entr" presetSubtype="0" fill="hold" nodeType="withEffect">
                                  <p:stCondLst>
                                    <p:cond delay="0"/>
                                  </p:stCondLst>
                                  <p:childTnLst>
                                    <p:set>
                                      <p:cBhvr>
                                        <p:cTn id="280" dur="1" fill="hold">
                                          <p:stCondLst>
                                            <p:cond delay="0"/>
                                          </p:stCondLst>
                                        </p:cTn>
                                        <p:tgtEl>
                                          <p:spTgt spid="66570"/>
                                        </p:tgtEl>
                                        <p:attrNameLst>
                                          <p:attrName>style.visibility</p:attrName>
                                        </p:attrNameLst>
                                      </p:cBhvr>
                                      <p:to>
                                        <p:strVal val="visible"/>
                                      </p:to>
                                    </p:set>
                                  </p:childTnLst>
                                </p:cTn>
                              </p:par>
                              <p:par>
                                <p:cTn id="281" presetID="1" presetClass="entr" presetSubtype="0" fill="hold" grpId="0" nodeType="withEffect">
                                  <p:stCondLst>
                                    <p:cond delay="0"/>
                                  </p:stCondLst>
                                  <p:childTnLst>
                                    <p:set>
                                      <p:cBhvr>
                                        <p:cTn id="282" dur="1" fill="hold">
                                          <p:stCondLst>
                                            <p:cond delay="0"/>
                                          </p:stCondLst>
                                        </p:cTn>
                                        <p:tgtEl>
                                          <p:spTgt spid="156"/>
                                        </p:tgtEl>
                                        <p:attrNameLst>
                                          <p:attrName>style.visibility</p:attrName>
                                        </p:attrNameLst>
                                      </p:cBhvr>
                                      <p:to>
                                        <p:strVal val="visible"/>
                                      </p:to>
                                    </p:set>
                                  </p:childTnLst>
                                </p:cTn>
                              </p:par>
                              <p:par>
                                <p:cTn id="283" presetID="1" presetClass="entr" presetSubtype="0" fill="hold" grpId="0" nodeType="withEffect">
                                  <p:stCondLst>
                                    <p:cond delay="0"/>
                                  </p:stCondLst>
                                  <p:childTnLst>
                                    <p:set>
                                      <p:cBhvr>
                                        <p:cTn id="284" dur="1" fill="hold">
                                          <p:stCondLst>
                                            <p:cond delay="0"/>
                                          </p:stCondLst>
                                        </p:cTn>
                                        <p:tgtEl>
                                          <p:spTgt spid="157"/>
                                        </p:tgtEl>
                                        <p:attrNameLst>
                                          <p:attrName>style.visibility</p:attrName>
                                        </p:attrNameLst>
                                      </p:cBhvr>
                                      <p:to>
                                        <p:strVal val="visible"/>
                                      </p:to>
                                    </p:set>
                                  </p:childTnLst>
                                </p:cTn>
                              </p:par>
                              <p:par>
                                <p:cTn id="285" presetID="1" presetClass="entr" presetSubtype="0" fill="hold" nodeType="withEffect">
                                  <p:stCondLst>
                                    <p:cond delay="0"/>
                                  </p:stCondLst>
                                  <p:childTnLst>
                                    <p:set>
                                      <p:cBhvr>
                                        <p:cTn id="286" dur="1" fill="hold">
                                          <p:stCondLst>
                                            <p:cond delay="0"/>
                                          </p:stCondLst>
                                        </p:cTn>
                                        <p:tgtEl>
                                          <p:spTgt spid="199"/>
                                        </p:tgtEl>
                                        <p:attrNameLst>
                                          <p:attrName>style.visibility</p:attrName>
                                        </p:attrNameLst>
                                      </p:cBhvr>
                                      <p:to>
                                        <p:strVal val="visible"/>
                                      </p:to>
                                    </p:set>
                                  </p:childTnLst>
                                </p:cTn>
                              </p:par>
                              <p:par>
                                <p:cTn id="287" presetID="1" presetClass="entr" presetSubtype="0" fill="hold" grpId="0" nodeType="withEffect">
                                  <p:stCondLst>
                                    <p:cond delay="0"/>
                                  </p:stCondLst>
                                  <p:childTnLst>
                                    <p:set>
                                      <p:cBhvr>
                                        <p:cTn id="288" dur="1" fill="hold">
                                          <p:stCondLst>
                                            <p:cond delay="0"/>
                                          </p:stCondLst>
                                        </p:cTn>
                                        <p:tgtEl>
                                          <p:spTgt spid="202"/>
                                        </p:tgtEl>
                                        <p:attrNameLst>
                                          <p:attrName>style.visibility</p:attrName>
                                        </p:attrNameLst>
                                      </p:cBhvr>
                                      <p:to>
                                        <p:strVal val="visible"/>
                                      </p:to>
                                    </p:set>
                                  </p:childTnLst>
                                </p:cTn>
                              </p:par>
                            </p:childTnLst>
                          </p:cTn>
                        </p:par>
                        <p:par>
                          <p:cTn id="289" fill="hold">
                            <p:stCondLst>
                              <p:cond delay="0"/>
                            </p:stCondLst>
                            <p:childTnLst>
                              <p:par>
                                <p:cTn id="290" presetID="1" presetClass="entr" presetSubtype="0" fill="hold" nodeType="afterEffect">
                                  <p:stCondLst>
                                    <p:cond delay="0"/>
                                  </p:stCondLst>
                                  <p:childTnLst>
                                    <p:set>
                                      <p:cBhvr>
                                        <p:cTn id="291" dur="1" fill="hold">
                                          <p:stCondLst>
                                            <p:cond delay="0"/>
                                          </p:stCondLst>
                                        </p:cTn>
                                        <p:tgtEl>
                                          <p:spTgt spid="665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56" grpId="0"/>
      <p:bldP spid="57" grpId="0" animBg="1"/>
      <p:bldP spid="58" grpId="0" animBg="1"/>
      <p:bldP spid="61" grpId="0" animBg="1"/>
      <p:bldP spid="62" grpId="0" animBg="1"/>
      <p:bldP spid="63" grpId="0" animBg="1"/>
      <p:bldP spid="64" grpId="0" animBg="1"/>
      <p:bldP spid="65" grpId="0"/>
      <p:bldP spid="71" grpId="0" animBg="1"/>
      <p:bldP spid="80" grpId="0" animBg="1"/>
      <p:bldP spid="82" grpId="0" animBg="1"/>
      <p:bldP spid="84" grpId="0" animBg="1"/>
      <p:bldP spid="86" grpId="0" animBg="1"/>
      <p:bldP spid="88" grpId="0" animBg="1"/>
      <p:bldP spid="90" grpId="0" animBg="1"/>
      <p:bldP spid="93"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4" grpId="0" animBg="1"/>
      <p:bldP spid="117" grpId="0" animBg="1"/>
      <p:bldP spid="119" grpId="0" animBg="1"/>
      <p:bldP spid="137" grpId="0" animBg="1"/>
      <p:bldP spid="138" grpId="0" animBg="1"/>
      <p:bldP spid="140" grpId="0" animBg="1"/>
      <p:bldP spid="146" grpId="0"/>
      <p:bldP spid="156" grpId="0" animBg="1"/>
      <p:bldP spid="157" grpId="0" animBg="1"/>
      <p:bldP spid="158" grpId="0" animBg="1"/>
      <p:bldP spid="159" grpId="0" animBg="1"/>
      <p:bldP spid="160" grpId="0" animBg="1"/>
      <p:bldP spid="161" grpId="0" animBg="1"/>
      <p:bldP spid="166" grpId="0"/>
      <p:bldP spid="177" grpId="0"/>
      <p:bldP spid="183" grpId="0"/>
      <p:bldP spid="190" grpId="0"/>
      <p:bldP spid="195" grpId="0"/>
      <p:bldP spid="196" grpId="0"/>
      <p:bldP spid="20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dirty="0" smtClean="0"/>
              <a:t>Conclusion</a:t>
            </a:r>
            <a:endParaRPr lang="en-CA" dirty="0" smtClean="0"/>
          </a:p>
        </p:txBody>
      </p:sp>
      <p:sp>
        <p:nvSpPr>
          <p:cNvPr id="8" name="Content Placeholder 7"/>
          <p:cNvSpPr>
            <a:spLocks noGrp="1"/>
          </p:cNvSpPr>
          <p:nvPr>
            <p:ph idx="1"/>
          </p:nvPr>
        </p:nvSpPr>
        <p:spPr/>
        <p:txBody>
          <a:bodyPr>
            <a:normAutofit/>
          </a:bodyPr>
          <a:lstStyle/>
          <a:p>
            <a:r>
              <a:rPr lang="en-US" dirty="0" smtClean="0"/>
              <a:t>Although damage to arteries and blood vessels cannot be reversed, exercising regularly will reduce further damage by reducing LDL and increasing HDL cholesterol. The less LDL in the bloodstream, the less there is available to trigger or promote the artery-clogging process known as atherosclerosis.</a:t>
            </a:r>
            <a:endParaRPr lang="en-C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marL="0" indent="0"/>
            <a:r>
              <a:rPr lang="en-US" dirty="0" smtClean="0"/>
              <a:t>References</a:t>
            </a:r>
            <a:endParaRPr lang="en-CA" dirty="0" smtClean="0"/>
          </a:p>
        </p:txBody>
      </p:sp>
      <p:sp>
        <p:nvSpPr>
          <p:cNvPr id="8" name="Content Placeholder 7"/>
          <p:cNvSpPr>
            <a:spLocks noGrp="1"/>
          </p:cNvSpPr>
          <p:nvPr>
            <p:ph idx="1"/>
          </p:nvPr>
        </p:nvSpPr>
        <p:spPr>
          <a:xfrm>
            <a:off x="457200" y="990600"/>
            <a:ext cx="8229600" cy="5105399"/>
          </a:xfrm>
        </p:spPr>
        <p:txBody>
          <a:bodyPr>
            <a:noAutofit/>
          </a:bodyPr>
          <a:lstStyle/>
          <a:p>
            <a:pPr marL="514350" indent="-514350">
              <a:buNone/>
            </a:pPr>
            <a:r>
              <a:rPr lang="en-US" sz="1400" b="1" dirty="0" smtClean="0">
                <a:latin typeface="+mj-lt"/>
                <a:cs typeface="Times New Roman" pitchFamily="18" charset="0"/>
              </a:rPr>
              <a:t>[1] </a:t>
            </a:r>
            <a:r>
              <a:rPr lang="en-US" sz="1400" dirty="0" err="1" smtClean="0">
                <a:latin typeface="+mj-lt"/>
                <a:cs typeface="Times New Roman" pitchFamily="18" charset="0"/>
              </a:rPr>
              <a:t>Ades</a:t>
            </a:r>
            <a:r>
              <a:rPr lang="en-US" sz="1400" dirty="0" smtClean="0">
                <a:latin typeface="+mj-lt"/>
                <a:cs typeface="Times New Roman" pitchFamily="18" charset="0"/>
              </a:rPr>
              <a:t> P. A., </a:t>
            </a:r>
            <a:r>
              <a:rPr lang="en-US" sz="1400" dirty="0" err="1" smtClean="0">
                <a:latin typeface="+mj-lt"/>
                <a:cs typeface="Times New Roman" pitchFamily="18" charset="0"/>
              </a:rPr>
              <a:t>Coello</a:t>
            </a:r>
            <a:r>
              <a:rPr lang="en-US" sz="1400" dirty="0" smtClean="0">
                <a:latin typeface="+mj-lt"/>
                <a:cs typeface="Times New Roman" pitchFamily="18" charset="0"/>
              </a:rPr>
              <a:t> C. E., &amp; Green N. M. (2003). </a:t>
            </a:r>
            <a:r>
              <a:rPr lang="en-US" sz="1400" dirty="0" smtClean="0"/>
              <a:t>Effects of exercise and cardiac </a:t>
            </a:r>
            <a:r>
              <a:rPr lang="en-CA" sz="1400" dirty="0" smtClean="0"/>
              <a:t>rehabilitation on cardiovascular outcomes.</a:t>
            </a:r>
            <a:r>
              <a:rPr lang="en-CA" sz="1400" i="1" dirty="0" smtClean="0"/>
              <a:t> Clinical Cardiology</a:t>
            </a:r>
            <a:r>
              <a:rPr lang="en-CA" sz="1400" dirty="0" smtClean="0"/>
              <a:t>, 21: 435-448.</a:t>
            </a:r>
            <a:endParaRPr lang="en-CA" sz="1400" dirty="0" smtClean="0">
              <a:latin typeface="+mj-lt"/>
              <a:cs typeface="Times New Roman" pitchFamily="18" charset="0"/>
            </a:endParaRPr>
          </a:p>
          <a:p>
            <a:pPr marL="514350" indent="-514350">
              <a:buNone/>
            </a:pPr>
            <a:r>
              <a:rPr lang="en-US" sz="1400" b="1" dirty="0" smtClean="0">
                <a:cs typeface="Times New Roman" pitchFamily="18" charset="0"/>
              </a:rPr>
              <a:t>[2] </a:t>
            </a:r>
            <a:r>
              <a:rPr lang="en-CA" sz="1400" dirty="0" smtClean="0">
                <a:latin typeface="+mj-lt"/>
              </a:rPr>
              <a:t>Bales W. C., </a:t>
            </a:r>
            <a:r>
              <a:rPr lang="en-CA" sz="1400" dirty="0" err="1" smtClean="0">
                <a:latin typeface="+mj-lt"/>
              </a:rPr>
              <a:t>Duscha</a:t>
            </a:r>
            <a:r>
              <a:rPr lang="en-CA" sz="1400" dirty="0" smtClean="0">
                <a:latin typeface="+mj-lt"/>
              </a:rPr>
              <a:t> B. D., Kraus </a:t>
            </a:r>
            <a:r>
              <a:rPr lang="en-US" sz="1400" dirty="0" smtClean="0">
                <a:latin typeface="+mj-lt"/>
              </a:rPr>
              <a:t>W. E., </a:t>
            </a:r>
            <a:r>
              <a:rPr lang="en-CA" sz="1400" dirty="0" err="1" smtClean="0">
                <a:latin typeface="+mj-lt"/>
              </a:rPr>
              <a:t>Houmard</a:t>
            </a:r>
            <a:r>
              <a:rPr lang="en-CA" sz="1400" dirty="0" smtClean="0">
                <a:latin typeface="+mj-lt"/>
              </a:rPr>
              <a:t> J. A., </a:t>
            </a:r>
            <a:r>
              <a:rPr lang="en-CA" sz="1400" dirty="0" err="1" smtClean="0">
                <a:latin typeface="+mj-lt"/>
              </a:rPr>
              <a:t>Knetzger</a:t>
            </a:r>
            <a:r>
              <a:rPr lang="en-CA" sz="1400" dirty="0" smtClean="0">
                <a:latin typeface="+mj-lt"/>
              </a:rPr>
              <a:t> K. J., </a:t>
            </a:r>
            <a:r>
              <a:rPr lang="en-CA" sz="1400" dirty="0" err="1" smtClean="0">
                <a:latin typeface="+mj-lt"/>
              </a:rPr>
              <a:t>Krishnaji</a:t>
            </a:r>
            <a:r>
              <a:rPr lang="en-CA" sz="1400" dirty="0" smtClean="0">
                <a:latin typeface="+mj-lt"/>
              </a:rPr>
              <a:t> R. K., McCartney J. S., </a:t>
            </a:r>
            <a:r>
              <a:rPr lang="en-CA" sz="1400" dirty="0" err="1" smtClean="0">
                <a:latin typeface="+mj-lt"/>
              </a:rPr>
              <a:t>Otvos</a:t>
            </a:r>
            <a:r>
              <a:rPr lang="en-CA" sz="1400" dirty="0" smtClean="0">
                <a:latin typeface="+mj-lt"/>
              </a:rPr>
              <a:t> J. D.,  Sarah H., </a:t>
            </a:r>
            <a:r>
              <a:rPr lang="en-CA" sz="1400" dirty="0" err="1" smtClean="0">
                <a:latin typeface="+mj-lt"/>
              </a:rPr>
              <a:t>Samsa</a:t>
            </a:r>
            <a:r>
              <a:rPr lang="en-CA" sz="1400" dirty="0" smtClean="0">
                <a:latin typeface="+mj-lt"/>
              </a:rPr>
              <a:t> G. P.,  </a:t>
            </a:r>
            <a:r>
              <a:rPr lang="en-CA" sz="1400" dirty="0" err="1" smtClean="0">
                <a:latin typeface="+mj-lt"/>
              </a:rPr>
              <a:t>Slentz</a:t>
            </a:r>
            <a:r>
              <a:rPr lang="en-CA" sz="1400" dirty="0" smtClean="0">
                <a:latin typeface="+mj-lt"/>
              </a:rPr>
              <a:t> C. A., Wharton M. B. (2002). </a:t>
            </a:r>
            <a:r>
              <a:rPr lang="en-US" sz="1400" dirty="0" smtClean="0">
                <a:latin typeface="+mj-lt"/>
              </a:rPr>
              <a:t>Effects of the Amount and Intensity of Exercise on Plasma Lipoproteins. </a:t>
            </a:r>
            <a:r>
              <a:rPr lang="en-US" sz="1400" i="1" dirty="0" smtClean="0">
                <a:latin typeface="+mj-lt"/>
              </a:rPr>
              <a:t>The New England Journal of Medicine</a:t>
            </a:r>
            <a:r>
              <a:rPr lang="en-US" sz="1400" dirty="0" smtClean="0">
                <a:latin typeface="+mj-lt"/>
              </a:rPr>
              <a:t>, </a:t>
            </a:r>
            <a:r>
              <a:rPr lang="en-CA" sz="1400" dirty="0" smtClean="0">
                <a:latin typeface="+mj-lt"/>
              </a:rPr>
              <a:t>347: 1483-1492.</a:t>
            </a:r>
            <a:r>
              <a:rPr lang="en-US" sz="1400" dirty="0" smtClean="0">
                <a:latin typeface="+mj-lt"/>
              </a:rPr>
              <a:t> </a:t>
            </a:r>
          </a:p>
          <a:p>
            <a:pPr marL="514350" indent="-514350">
              <a:buNone/>
            </a:pPr>
            <a:r>
              <a:rPr lang="en-US" sz="1400" b="1" dirty="0" smtClean="0">
                <a:cs typeface="Times New Roman" pitchFamily="18" charset="0"/>
              </a:rPr>
              <a:t>[3] </a:t>
            </a:r>
            <a:r>
              <a:rPr lang="en-US" sz="1400" dirty="0" smtClean="0"/>
              <a:t>Bateman L. A., </a:t>
            </a:r>
            <a:r>
              <a:rPr lang="en-US" sz="1400" dirty="0" err="1" smtClean="0"/>
              <a:t>Duscha</a:t>
            </a:r>
            <a:r>
              <a:rPr lang="en-US" sz="1400" dirty="0" smtClean="0"/>
              <a:t> B. D., Kraus W. E., </a:t>
            </a:r>
            <a:r>
              <a:rPr lang="en-US" sz="1400" dirty="0" err="1" smtClean="0"/>
              <a:t>Houmard</a:t>
            </a:r>
            <a:r>
              <a:rPr lang="en-US" sz="1400" dirty="0" smtClean="0"/>
              <a:t> J. A., Johanna L. J., McCartney J. S., </a:t>
            </a:r>
            <a:r>
              <a:rPr lang="en-US" sz="1400" dirty="0" err="1" smtClean="0"/>
              <a:t>Slentz</a:t>
            </a:r>
            <a:r>
              <a:rPr lang="en-US" sz="1400" dirty="0" smtClean="0"/>
              <a:t>  C. A., &amp; Tanner C. J. (2007). Inactivity, exercise training and detraining, and plasma lipoproteins. STRRIDE: a randomized, controlled study of exercise intensity and amount. </a:t>
            </a:r>
            <a:r>
              <a:rPr lang="en-US" sz="1400" i="1" dirty="0" smtClean="0"/>
              <a:t>Journal of Applied Physiology</a:t>
            </a:r>
            <a:r>
              <a:rPr lang="en-US" sz="1400" dirty="0" smtClean="0"/>
              <a:t>, 22(6): 432-442.</a:t>
            </a:r>
            <a:endParaRPr lang="en-US" sz="1400" dirty="0" smtClean="0">
              <a:latin typeface="+mj-lt"/>
            </a:endParaRPr>
          </a:p>
          <a:p>
            <a:pPr marL="514350" indent="-514350">
              <a:buNone/>
            </a:pPr>
            <a:r>
              <a:rPr lang="en-US" sz="1400" b="1" dirty="0" smtClean="0">
                <a:cs typeface="Times New Roman" pitchFamily="18" charset="0"/>
              </a:rPr>
              <a:t>[4] </a:t>
            </a:r>
            <a:r>
              <a:rPr lang="en-US" sz="1400" dirty="0" smtClean="0">
                <a:latin typeface="+mj-lt"/>
              </a:rPr>
              <a:t>Bruin T. W., &amp; </a:t>
            </a:r>
            <a:r>
              <a:rPr lang="en-CA" sz="1400" dirty="0" smtClean="0">
                <a:latin typeface="+mj-lt"/>
              </a:rPr>
              <a:t>van </a:t>
            </a:r>
            <a:r>
              <a:rPr lang="en-CA" sz="1400" dirty="0" err="1" smtClean="0">
                <a:latin typeface="+mj-lt"/>
              </a:rPr>
              <a:t>Greevenbroek</a:t>
            </a:r>
            <a:r>
              <a:rPr lang="en-CA" sz="1400" dirty="0" smtClean="0">
                <a:latin typeface="+mj-lt"/>
              </a:rPr>
              <a:t> M. M. (1998).</a:t>
            </a:r>
            <a:r>
              <a:rPr lang="en-US" sz="1400" dirty="0" smtClean="0">
                <a:latin typeface="+mj-lt"/>
              </a:rPr>
              <a:t> </a:t>
            </a:r>
            <a:r>
              <a:rPr lang="en-CA" sz="1400" dirty="0" smtClean="0">
                <a:latin typeface="+mj-lt"/>
              </a:rPr>
              <a:t>Chylomicron synthesis by intestinal cells in vitro and in vivo. </a:t>
            </a:r>
            <a:r>
              <a:rPr lang="en-CA" sz="1400" i="1" dirty="0" smtClean="0">
                <a:latin typeface="+mj-lt"/>
              </a:rPr>
              <a:t>Atherosclerosis</a:t>
            </a:r>
            <a:r>
              <a:rPr lang="en-CA" sz="1400" dirty="0" smtClean="0">
                <a:latin typeface="+mj-lt"/>
              </a:rPr>
              <a:t>, 141: 9-16. </a:t>
            </a:r>
          </a:p>
          <a:p>
            <a:pPr marL="514350" indent="-514350">
              <a:buNone/>
            </a:pPr>
            <a:r>
              <a:rPr lang="en-US" sz="1400" b="1" dirty="0" smtClean="0">
                <a:latin typeface="+mj-lt"/>
              </a:rPr>
              <a:t>[5] </a:t>
            </a:r>
            <a:r>
              <a:rPr lang="en-US" sz="1400" dirty="0" smtClean="0">
                <a:latin typeface="+mj-lt"/>
              </a:rPr>
              <a:t>Campbell M. K., &amp; Farrell S. O. (2006). Biochemistry (5 ed.). </a:t>
            </a:r>
            <a:r>
              <a:rPr lang="en-US" sz="1400" i="1" dirty="0" smtClean="0">
                <a:latin typeface="+mj-lt"/>
              </a:rPr>
              <a:t>Thompson</a:t>
            </a:r>
            <a:r>
              <a:rPr lang="en-US" sz="1400" dirty="0" smtClean="0">
                <a:latin typeface="+mj-lt"/>
              </a:rPr>
              <a:t>: </a:t>
            </a:r>
            <a:r>
              <a:rPr lang="en-US" sz="1400" i="1" dirty="0" smtClean="0">
                <a:latin typeface="+mj-lt"/>
              </a:rPr>
              <a:t>Brooks/Coles</a:t>
            </a:r>
            <a:r>
              <a:rPr lang="en-US" sz="1400" dirty="0" smtClean="0">
                <a:latin typeface="+mj-lt"/>
              </a:rPr>
              <a:t>.</a:t>
            </a:r>
            <a:endParaRPr lang="en-CA" sz="1400" dirty="0" smtClean="0">
              <a:latin typeface="+mj-lt"/>
            </a:endParaRPr>
          </a:p>
          <a:p>
            <a:pPr marL="514350" indent="-514350">
              <a:buNone/>
            </a:pPr>
            <a:r>
              <a:rPr lang="en-US" sz="1400" b="1" dirty="0" smtClean="0">
                <a:cs typeface="Times New Roman" pitchFamily="18" charset="0"/>
              </a:rPr>
              <a:t>[6] </a:t>
            </a:r>
            <a:r>
              <a:rPr lang="en-CA" sz="1400" dirty="0" smtClean="0">
                <a:latin typeface="+mj-lt"/>
                <a:cs typeface="Times New Roman" pitchFamily="18" charset="0"/>
              </a:rPr>
              <a:t>Campos H., &amp; Sacks F. M. (2003). </a:t>
            </a:r>
            <a:r>
              <a:rPr lang="en-US" sz="1400" dirty="0" smtClean="0">
                <a:latin typeface="+mj-lt"/>
                <a:cs typeface="Times New Roman" pitchFamily="18" charset="0"/>
              </a:rPr>
              <a:t>Low-Density Lipoprotein Size and Cardiovascular </a:t>
            </a:r>
            <a:r>
              <a:rPr lang="en-CA" sz="1400" dirty="0" smtClean="0">
                <a:latin typeface="+mj-lt"/>
                <a:cs typeface="Times New Roman" pitchFamily="18" charset="0"/>
              </a:rPr>
              <a:t>Disease: A Reappraisal</a:t>
            </a:r>
            <a:r>
              <a:rPr lang="en-US" sz="1400" i="1" dirty="0" smtClean="0">
                <a:latin typeface="+mj-lt"/>
                <a:cs typeface="Times New Roman" pitchFamily="18" charset="0"/>
              </a:rPr>
              <a:t>The Journal of Clinical Endocrinology &amp; Metabolism, </a:t>
            </a:r>
            <a:r>
              <a:rPr lang="en-US" sz="1400" dirty="0" smtClean="0">
                <a:latin typeface="+mj-lt"/>
                <a:cs typeface="Times New Roman" pitchFamily="18" charset="0"/>
              </a:rPr>
              <a:t>88(10): </a:t>
            </a:r>
            <a:r>
              <a:rPr lang="en-CA" sz="1400" dirty="0" smtClean="0">
                <a:latin typeface="+mj-lt"/>
                <a:cs typeface="Times New Roman" pitchFamily="18" charset="0"/>
              </a:rPr>
              <a:t>4525–4532</a:t>
            </a:r>
            <a:r>
              <a:rPr lang="en-CA" sz="1400" dirty="0" smtClean="0">
                <a:latin typeface="Times New Roman" pitchFamily="18" charset="0"/>
                <a:cs typeface="Times New Roman" pitchFamily="18" charset="0"/>
              </a:rPr>
              <a:t>.</a:t>
            </a:r>
            <a:endParaRPr lang="en-CA" sz="1400" dirty="0" smtClean="0">
              <a:latin typeface="+mj-lt"/>
            </a:endParaRPr>
          </a:p>
          <a:p>
            <a:pPr marL="514350" indent="-514350">
              <a:buNone/>
            </a:pPr>
            <a:r>
              <a:rPr lang="en-US" sz="1400" b="1" dirty="0" smtClean="0">
                <a:cs typeface="Times New Roman" pitchFamily="18" charset="0"/>
              </a:rPr>
              <a:t>[7] </a:t>
            </a:r>
            <a:r>
              <a:rPr lang="en-US" sz="1400" dirty="0" err="1" smtClean="0">
                <a:latin typeface="+mj-lt"/>
              </a:rPr>
              <a:t>Febbraio</a:t>
            </a:r>
            <a:r>
              <a:rPr lang="en-US" sz="1400" dirty="0" smtClean="0">
                <a:latin typeface="+mj-lt"/>
              </a:rPr>
              <a:t> M., Fischer C., Keller C., Keller P., Pedersen B. K., </a:t>
            </a:r>
            <a:r>
              <a:rPr lang="en-US" sz="1400" dirty="0" err="1" smtClean="0">
                <a:latin typeface="+mj-lt"/>
              </a:rPr>
              <a:t>Plomgaard</a:t>
            </a:r>
            <a:r>
              <a:rPr lang="en-US" sz="1400" dirty="0" smtClean="0">
                <a:latin typeface="+mj-lt"/>
              </a:rPr>
              <a:t> P., </a:t>
            </a:r>
            <a:r>
              <a:rPr lang="en-US" sz="1400" dirty="0" err="1" smtClean="0">
                <a:latin typeface="+mj-lt"/>
              </a:rPr>
              <a:t>Steensberg</a:t>
            </a:r>
            <a:r>
              <a:rPr lang="en-US" sz="1400" dirty="0" smtClean="0">
                <a:latin typeface="+mj-lt"/>
              </a:rPr>
              <a:t> A., </a:t>
            </a:r>
            <a:r>
              <a:rPr lang="en-US" sz="1400" dirty="0" err="1" smtClean="0">
                <a:latin typeface="+mj-lt"/>
              </a:rPr>
              <a:t>Wolsk</a:t>
            </a:r>
            <a:r>
              <a:rPr lang="en-US" sz="1400" dirty="0" smtClean="0">
                <a:latin typeface="+mj-lt"/>
              </a:rPr>
              <a:t>-Petersen E. (2004). The metabolic role of IL-6 produced during exercise: is IL-6 an </a:t>
            </a:r>
            <a:r>
              <a:rPr lang="en-CA" sz="1400" dirty="0" smtClean="0">
                <a:latin typeface="+mj-lt"/>
              </a:rPr>
              <a:t>exercise factor? </a:t>
            </a:r>
            <a:r>
              <a:rPr lang="en-US" sz="1400" i="1" dirty="0" smtClean="0">
                <a:latin typeface="+mj-lt"/>
              </a:rPr>
              <a:t>Proceedings of the Nutrition Society</a:t>
            </a:r>
            <a:r>
              <a:rPr lang="en-US" sz="1400" dirty="0" smtClean="0">
                <a:latin typeface="+mj-lt"/>
              </a:rPr>
              <a:t>, 63: 263-267. </a:t>
            </a:r>
            <a:endParaRPr lang="en-CA" sz="1400" i="1" dirty="0" smtClean="0">
              <a:latin typeface="+mj-lt"/>
            </a:endParaRPr>
          </a:p>
          <a:p>
            <a:pPr marL="514350" indent="-514350">
              <a:buNone/>
            </a:pPr>
            <a:r>
              <a:rPr lang="en-US" sz="1400" b="1" dirty="0" smtClean="0">
                <a:cs typeface="Times New Roman" pitchFamily="18" charset="0"/>
              </a:rPr>
              <a:t>[8] </a:t>
            </a:r>
            <a:r>
              <a:rPr lang="en-CA" sz="1400" dirty="0" err="1" smtClean="0">
                <a:latin typeface="+mj-lt"/>
              </a:rPr>
              <a:t>Garelnabi</a:t>
            </a:r>
            <a:r>
              <a:rPr lang="en-CA" sz="1400" dirty="0" smtClean="0">
                <a:latin typeface="+mj-lt"/>
              </a:rPr>
              <a:t> M., </a:t>
            </a:r>
            <a:r>
              <a:rPr lang="en-CA" sz="1400" dirty="0" err="1" smtClean="0">
                <a:latin typeface="+mj-lt"/>
              </a:rPr>
              <a:t>Penumetchab</a:t>
            </a:r>
            <a:r>
              <a:rPr lang="en-CA" sz="1400" dirty="0" smtClean="0">
                <a:latin typeface="+mj-lt"/>
              </a:rPr>
              <a:t> M., </a:t>
            </a:r>
            <a:r>
              <a:rPr lang="en-CA" sz="1400" dirty="0" err="1" smtClean="0">
                <a:latin typeface="+mj-lt"/>
              </a:rPr>
              <a:t>Liud</a:t>
            </a:r>
            <a:r>
              <a:rPr lang="en-CA" sz="1400" dirty="0" smtClean="0">
                <a:latin typeface="+mj-lt"/>
              </a:rPr>
              <a:t> Y, </a:t>
            </a:r>
            <a:r>
              <a:rPr lang="en-CA" sz="1400" dirty="0" err="1" smtClean="0">
                <a:latin typeface="+mj-lt"/>
              </a:rPr>
              <a:t>Parthasarathyc</a:t>
            </a:r>
            <a:r>
              <a:rPr lang="en-CA" sz="1400" dirty="0" smtClean="0">
                <a:latin typeface="+mj-lt"/>
              </a:rPr>
              <a:t> S., </a:t>
            </a:r>
            <a:r>
              <a:rPr lang="en-CA" sz="1400" dirty="0" err="1" smtClean="0">
                <a:latin typeface="+mj-lt"/>
              </a:rPr>
              <a:t>Santanamc</a:t>
            </a:r>
            <a:r>
              <a:rPr lang="en-CA" sz="1400" dirty="0" smtClean="0">
                <a:latin typeface="+mj-lt"/>
              </a:rPr>
              <a:t> N., </a:t>
            </a:r>
            <a:r>
              <a:rPr lang="en-CA" sz="1400" dirty="0" err="1" smtClean="0">
                <a:latin typeface="+mj-lt"/>
              </a:rPr>
              <a:t>Santanamc</a:t>
            </a:r>
            <a:r>
              <a:rPr lang="en-CA" sz="1400" dirty="0" smtClean="0">
                <a:latin typeface="+mj-lt"/>
              </a:rPr>
              <a:t> N., &amp; </a:t>
            </a:r>
            <a:r>
              <a:rPr lang="en-CA" sz="1400" dirty="0" err="1" smtClean="0">
                <a:latin typeface="+mj-lt"/>
              </a:rPr>
              <a:t>Weia</a:t>
            </a:r>
            <a:r>
              <a:rPr lang="en-CA" sz="1400" dirty="0" smtClean="0">
                <a:latin typeface="+mj-lt"/>
              </a:rPr>
              <a:t> C. (2005). </a:t>
            </a:r>
            <a:r>
              <a:rPr lang="en-US" sz="1400" dirty="0" smtClean="0">
                <a:latin typeface="+mj-lt"/>
              </a:rPr>
              <a:t>Exercise might favor reverse cholesterol transport and lipoprotein clearance: Potential mechanism for its anti-atherosclerotic effects. </a:t>
            </a:r>
            <a:r>
              <a:rPr lang="en-CA" sz="1400" i="1" dirty="0" err="1" smtClean="0">
                <a:latin typeface="+mj-lt"/>
              </a:rPr>
              <a:t>Biochimica</a:t>
            </a:r>
            <a:r>
              <a:rPr lang="en-CA" sz="1400" i="1" dirty="0" smtClean="0">
                <a:latin typeface="+mj-lt"/>
              </a:rPr>
              <a:t> et </a:t>
            </a:r>
            <a:r>
              <a:rPr lang="en-CA" sz="1400" i="1" dirty="0" err="1" smtClean="0">
                <a:latin typeface="+mj-lt"/>
              </a:rPr>
              <a:t>Biophysica</a:t>
            </a:r>
            <a:r>
              <a:rPr lang="en-CA" sz="1400" i="1" dirty="0" smtClean="0">
                <a:latin typeface="+mj-lt"/>
              </a:rPr>
              <a:t> </a:t>
            </a:r>
            <a:r>
              <a:rPr lang="en-CA" sz="1400" i="1" dirty="0" err="1" smtClean="0">
                <a:latin typeface="+mj-lt"/>
              </a:rPr>
              <a:t>Acta</a:t>
            </a:r>
            <a:r>
              <a:rPr lang="en-CA" sz="1400" dirty="0" smtClean="0">
                <a:latin typeface="+mj-lt"/>
              </a:rPr>
              <a:t>, 1723: 124-127.</a:t>
            </a:r>
          </a:p>
          <a:p>
            <a:pPr marL="514350" indent="-514350">
              <a:buNone/>
            </a:pPr>
            <a:r>
              <a:rPr lang="en-US" sz="1400" b="1" dirty="0" smtClean="0">
                <a:cs typeface="Times New Roman" pitchFamily="18" charset="0"/>
              </a:rPr>
              <a:t>[9] </a:t>
            </a:r>
            <a:r>
              <a:rPr lang="en-US" sz="1400" dirty="0" err="1" smtClean="0">
                <a:latin typeface="+mj-lt"/>
              </a:rPr>
              <a:t>Gierens</a:t>
            </a:r>
            <a:r>
              <a:rPr lang="en-US" sz="1400" dirty="0" smtClean="0">
                <a:latin typeface="+mj-lt"/>
              </a:rPr>
              <a:t> H., </a:t>
            </a:r>
            <a:r>
              <a:rPr lang="de-DE" sz="1400" dirty="0" smtClean="0">
                <a:latin typeface="+mj-lt"/>
              </a:rPr>
              <a:t>März</a:t>
            </a:r>
            <a:r>
              <a:rPr lang="en-CA" sz="1400" dirty="0" smtClean="0">
                <a:latin typeface="+mj-lt"/>
              </a:rPr>
              <a:t> W., </a:t>
            </a:r>
            <a:r>
              <a:rPr lang="en-CA" sz="1400" dirty="0" err="1" smtClean="0">
                <a:latin typeface="+mj-lt"/>
              </a:rPr>
              <a:t>Nauck</a:t>
            </a:r>
            <a:r>
              <a:rPr lang="en-CA" sz="1400" dirty="0" smtClean="0">
                <a:latin typeface="+mj-lt"/>
              </a:rPr>
              <a:t> M., </a:t>
            </a:r>
            <a:r>
              <a:rPr lang="en-CA" sz="1400" dirty="0" err="1" smtClean="0">
                <a:latin typeface="+mj-lt"/>
              </a:rPr>
              <a:t>Neuhaus</a:t>
            </a:r>
            <a:r>
              <a:rPr lang="en-CA" sz="1400" dirty="0" smtClean="0">
                <a:latin typeface="+mj-lt"/>
              </a:rPr>
              <a:t> G., Roth M., </a:t>
            </a:r>
            <a:r>
              <a:rPr lang="en-CA" sz="1400" dirty="0" err="1" smtClean="0">
                <a:latin typeface="+mj-lt"/>
              </a:rPr>
              <a:t>Scharnagl</a:t>
            </a:r>
            <a:r>
              <a:rPr lang="en-CA" sz="1400" dirty="0" smtClean="0">
                <a:latin typeface="+mj-lt"/>
              </a:rPr>
              <a:t> H., </a:t>
            </a:r>
            <a:r>
              <a:rPr lang="en-CA" sz="1400" dirty="0" err="1" smtClean="0">
                <a:latin typeface="+mj-lt"/>
              </a:rPr>
              <a:t>Schinker</a:t>
            </a:r>
            <a:r>
              <a:rPr lang="en-CA" sz="1400" dirty="0" smtClean="0">
                <a:latin typeface="+mj-lt"/>
              </a:rPr>
              <a:t> R., </a:t>
            </a:r>
            <a:r>
              <a:rPr lang="en-CA" sz="1400" dirty="0" err="1" smtClean="0">
                <a:latin typeface="+mj-lt"/>
              </a:rPr>
              <a:t>Schürmann</a:t>
            </a:r>
            <a:r>
              <a:rPr lang="en-CA" sz="1400" dirty="0" smtClean="0">
                <a:latin typeface="+mj-lt"/>
              </a:rPr>
              <a:t> </a:t>
            </a:r>
            <a:r>
              <a:rPr lang="en-US" sz="1400" dirty="0" smtClean="0">
                <a:latin typeface="+mj-lt"/>
              </a:rPr>
              <a:t>  C., &amp; Wieland H. (2000). Interleukin-6 Stimulates LDL Receptor Gene Expression via Activation of Sterol-Responsive and Sp1 Binding Elements. </a:t>
            </a:r>
            <a:r>
              <a:rPr lang="en-US" sz="1400" i="1" dirty="0" smtClean="0">
                <a:latin typeface="+mj-lt"/>
              </a:rPr>
              <a:t>Arteriosclerosis, Thrombosis, &amp; Vascular Biology</a:t>
            </a:r>
            <a:r>
              <a:rPr lang="en-US" sz="1400" dirty="0" smtClean="0">
                <a:latin typeface="+mj-lt"/>
              </a:rPr>
              <a:t>, 20: 1777-1783.</a:t>
            </a:r>
            <a:endParaRPr lang="en-US" sz="1400" dirty="0" smtClean="0">
              <a:latin typeface="+mj-lt"/>
              <a:cs typeface="Times New Roman" pitchFamily="18" charset="0"/>
            </a:endParaRPr>
          </a:p>
          <a:p>
            <a:pPr marL="514350" indent="-514350">
              <a:buNone/>
            </a:pPr>
            <a:r>
              <a:rPr lang="en-US" sz="1400" b="1" dirty="0" smtClean="0">
                <a:cs typeface="Times New Roman" pitchFamily="18" charset="0"/>
              </a:rPr>
              <a:t>[10] </a:t>
            </a:r>
            <a:r>
              <a:rPr lang="en-US" sz="1400" dirty="0" err="1" smtClean="0">
                <a:latin typeface="+mj-lt"/>
                <a:cs typeface="Times New Roman" pitchFamily="18" charset="0"/>
              </a:rPr>
              <a:t>Moffatt</a:t>
            </a:r>
            <a:r>
              <a:rPr lang="en-US" sz="1400" dirty="0" smtClean="0">
                <a:latin typeface="+mj-lt"/>
                <a:cs typeface="Times New Roman" pitchFamily="18" charset="0"/>
              </a:rPr>
              <a:t> R. J., &amp; Stamford B. A. (2006). Lipid Metabolism and Health,</a:t>
            </a:r>
            <a:r>
              <a:rPr lang="en-US" sz="1400" i="1" dirty="0" smtClean="0">
                <a:latin typeface="+mj-lt"/>
                <a:cs typeface="Times New Roman" pitchFamily="18" charset="0"/>
              </a:rPr>
              <a:t> CRC Press</a:t>
            </a:r>
            <a:r>
              <a:rPr lang="en-US" sz="1400" dirty="0" smtClean="0">
                <a:latin typeface="+mj-lt"/>
                <a:cs typeface="Times New Roman" pitchFamily="18" charset="0"/>
              </a:rPr>
              <a:t>.</a:t>
            </a:r>
            <a:endParaRPr lang="en-CA" sz="1400" dirty="0" smtClean="0">
              <a:latin typeface="+mj-lt"/>
              <a:cs typeface="Times New Roman" pitchFamily="18" charset="0"/>
            </a:endParaRPr>
          </a:p>
          <a:p>
            <a:pPr marL="514350" indent="-514350">
              <a:buNone/>
            </a:pPr>
            <a:r>
              <a:rPr lang="en-US" sz="1400" b="1" dirty="0" smtClean="0">
                <a:cs typeface="Times New Roman" pitchFamily="18" charset="0"/>
              </a:rPr>
              <a:t>[11] </a:t>
            </a:r>
            <a:r>
              <a:rPr lang="en-CA" sz="1400" dirty="0" err="1" smtClean="0">
                <a:latin typeface="+mj-lt"/>
                <a:cs typeface="Times New Roman" pitchFamily="18" charset="0"/>
              </a:rPr>
              <a:t>Schlenker</a:t>
            </a:r>
            <a:r>
              <a:rPr lang="en-CA" sz="1400" dirty="0" smtClean="0">
                <a:latin typeface="+mj-lt"/>
                <a:cs typeface="Times New Roman" pitchFamily="18" charset="0"/>
              </a:rPr>
              <a:t> E. D., &amp; Williams S. R. (2003). Essentials of Nutrition and Diet Therapy. </a:t>
            </a:r>
            <a:r>
              <a:rPr lang="en-CA" sz="1400" i="1" dirty="0" smtClean="0">
                <a:latin typeface="+mj-lt"/>
                <a:cs typeface="Times New Roman" pitchFamily="18" charset="0"/>
              </a:rPr>
              <a:t>Elsevier Health Sciences</a:t>
            </a:r>
            <a:r>
              <a:rPr lang="en-CA" sz="1400" dirty="0" smtClean="0">
                <a:latin typeface="+mj-lt"/>
                <a:cs typeface="Times New Roman" pitchFamily="18"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 Continued</a:t>
            </a:r>
            <a:endParaRPr lang="en-CA" dirty="0"/>
          </a:p>
        </p:txBody>
      </p:sp>
      <p:sp>
        <p:nvSpPr>
          <p:cNvPr id="3" name="Content Placeholder 2"/>
          <p:cNvSpPr>
            <a:spLocks noGrp="1"/>
          </p:cNvSpPr>
          <p:nvPr>
            <p:ph idx="1"/>
          </p:nvPr>
        </p:nvSpPr>
        <p:spPr>
          <a:xfrm>
            <a:off x="457200" y="1600200"/>
            <a:ext cx="8229600" cy="5562600"/>
          </a:xfrm>
        </p:spPr>
        <p:txBody>
          <a:bodyPr>
            <a:normAutofit/>
          </a:bodyPr>
          <a:lstStyle/>
          <a:p>
            <a:pPr>
              <a:buNone/>
            </a:pPr>
            <a:r>
              <a:rPr lang="en-US" dirty="0" smtClean="0">
                <a:solidFill>
                  <a:srgbClr val="002060"/>
                </a:solidFill>
              </a:rPr>
              <a:t>Part II. Current Research on Lipoproteins</a:t>
            </a:r>
          </a:p>
          <a:p>
            <a:pPr lvl="1"/>
            <a:r>
              <a:rPr lang="en-US" dirty="0" smtClean="0"/>
              <a:t>The Effect of Physical Exercise on Plasma Lipoproteins.</a:t>
            </a:r>
          </a:p>
          <a:p>
            <a:pPr>
              <a:buNone/>
            </a:pPr>
            <a:r>
              <a:rPr lang="en-US" dirty="0" smtClean="0">
                <a:solidFill>
                  <a:srgbClr val="002060"/>
                </a:solidFill>
              </a:rPr>
              <a:t>Part III. References</a:t>
            </a:r>
            <a:endParaRPr lang="en-US" dirty="0" smtClean="0"/>
          </a:p>
          <a:p>
            <a:pPr lvl="1"/>
            <a:endParaRPr lang="en-US" dirty="0" smtClean="0"/>
          </a:p>
          <a:p>
            <a:pPr lvl="1"/>
            <a:endParaRPr lang="en-US" dirty="0" smtClean="0"/>
          </a:p>
          <a:p>
            <a:pPr>
              <a:buNone/>
            </a:pPr>
            <a:endParaRPr lang="en-CA" dirty="0"/>
          </a:p>
        </p:txBody>
      </p:sp>
      <p:sp>
        <p:nvSpPr>
          <p:cNvPr id="4" name="Oval 3"/>
          <p:cNvSpPr/>
          <p:nvPr/>
        </p:nvSpPr>
        <p:spPr>
          <a:xfrm>
            <a:off x="2667000" y="5181600"/>
            <a:ext cx="762000" cy="762000"/>
          </a:xfrm>
          <a:prstGeom prst="ellipse">
            <a:avLst/>
          </a:prstGeom>
          <a:effectLst>
            <a:outerShdw blurRad="40000" dist="23000" dir="5400000" rotWithShape="0">
              <a:srgbClr val="000000">
                <a:alpha val="35000"/>
              </a:srgbClr>
            </a:outerShdw>
            <a:reflection blurRad="6350" stA="50000" endA="300" endPos="55000" dir="5400000" sy="-100000" algn="bl" rotWithShape="0"/>
          </a:effectLst>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5" name="Oval 4"/>
          <p:cNvSpPr/>
          <p:nvPr/>
        </p:nvSpPr>
        <p:spPr>
          <a:xfrm>
            <a:off x="5105400" y="4572000"/>
            <a:ext cx="1371600" cy="1371600"/>
          </a:xfrm>
          <a:prstGeom prst="ellipse">
            <a:avLst/>
          </a:prstGeom>
          <a:effectLst>
            <a:outerShdw blurRad="40000" dist="23000" dir="5400000" rotWithShape="0">
              <a:srgbClr val="000000">
                <a:alpha val="35000"/>
              </a:srgbClr>
            </a:outerShdw>
            <a:reflection blurRad="6350" stA="52000" endA="300" endPos="35000" dir="5400000" sy="-100000" algn="bl" rotWithShape="0"/>
          </a:effectLst>
          <a:scene3d>
            <a:camera prst="orthographicFront">
              <a:rot lat="0" lon="0" rev="0"/>
            </a:camera>
            <a:lightRig rig="threePt" dir="t">
              <a:rot lat="0" lon="0" rev="1200000"/>
            </a:lightRig>
          </a:scene3d>
          <a:sp3d extrusionH="76200">
            <a:bevelT w="63500" h="25400"/>
            <a:extrusionClr>
              <a:schemeClr val="tx1">
                <a:lumMod val="75000"/>
                <a:lumOff val="25000"/>
              </a:schemeClr>
            </a:extrusionClr>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en-CA"/>
          </a:p>
        </p:txBody>
      </p:sp>
      <p:sp>
        <p:nvSpPr>
          <p:cNvPr id="6" name="TextBox 5"/>
          <p:cNvSpPr txBox="1"/>
          <p:nvPr/>
        </p:nvSpPr>
        <p:spPr>
          <a:xfrm>
            <a:off x="2743200" y="6248400"/>
            <a:ext cx="3733800" cy="369332"/>
          </a:xfrm>
          <a:prstGeom prst="rect">
            <a:avLst/>
          </a:prstGeom>
          <a:noFill/>
        </p:spPr>
        <p:txBody>
          <a:bodyPr wrap="square" rtlCol="0">
            <a:spAutoFit/>
          </a:bodyPr>
          <a:lstStyle/>
          <a:p>
            <a:r>
              <a:rPr lang="en-US" b="1" dirty="0" smtClean="0"/>
              <a:t>HDL                                              LDL</a:t>
            </a:r>
            <a:endParaRPr lang="en-CA" b="1" dirty="0"/>
          </a:p>
        </p:txBody>
      </p:sp>
      <p:sp>
        <p:nvSpPr>
          <p:cNvPr id="16" name="Flowchart: Alternate Process 15"/>
          <p:cNvSpPr/>
          <p:nvPr/>
        </p:nvSpPr>
        <p:spPr>
          <a:xfrm rot="20808759">
            <a:off x="2681205" y="5232305"/>
            <a:ext cx="158758" cy="161920"/>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CA"/>
          </a:p>
        </p:txBody>
      </p:sp>
      <p:sp>
        <p:nvSpPr>
          <p:cNvPr id="28" name="Oval 27"/>
          <p:cNvSpPr/>
          <p:nvPr/>
        </p:nvSpPr>
        <p:spPr>
          <a:xfrm>
            <a:off x="3276600" y="52578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30" name="Oval 29"/>
          <p:cNvSpPr/>
          <p:nvPr/>
        </p:nvSpPr>
        <p:spPr>
          <a:xfrm>
            <a:off x="3429000" y="43434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32" name="Flowchart: Alternate Process 31"/>
          <p:cNvSpPr/>
          <p:nvPr/>
        </p:nvSpPr>
        <p:spPr>
          <a:xfrm>
            <a:off x="3429000" y="4648200"/>
            <a:ext cx="152400" cy="152400"/>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CA"/>
          </a:p>
        </p:txBody>
      </p:sp>
      <p:sp>
        <p:nvSpPr>
          <p:cNvPr id="33" name="TextBox 32"/>
          <p:cNvSpPr txBox="1"/>
          <p:nvPr/>
        </p:nvSpPr>
        <p:spPr>
          <a:xfrm>
            <a:off x="3581400" y="4267200"/>
            <a:ext cx="1295400" cy="646331"/>
          </a:xfrm>
          <a:prstGeom prst="rect">
            <a:avLst/>
          </a:prstGeom>
          <a:noFill/>
        </p:spPr>
        <p:txBody>
          <a:bodyPr wrap="square" rtlCol="0">
            <a:spAutoFit/>
          </a:bodyPr>
          <a:lstStyle/>
          <a:p>
            <a:r>
              <a:rPr lang="en-US" b="1" dirty="0" smtClean="0"/>
              <a:t>Cholesterol                                              Protein</a:t>
            </a:r>
            <a:endParaRPr lang="en-CA" b="1" dirty="0"/>
          </a:p>
        </p:txBody>
      </p:sp>
      <p:sp>
        <p:nvSpPr>
          <p:cNvPr id="39" name="Flowchart: Alternate Process 38"/>
          <p:cNvSpPr/>
          <p:nvPr/>
        </p:nvSpPr>
        <p:spPr>
          <a:xfrm rot="20808759">
            <a:off x="2988176" y="5121374"/>
            <a:ext cx="158758" cy="161920"/>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CA"/>
          </a:p>
        </p:txBody>
      </p:sp>
      <p:sp>
        <p:nvSpPr>
          <p:cNvPr id="40" name="Flowchart: Alternate Process 39"/>
          <p:cNvSpPr/>
          <p:nvPr/>
        </p:nvSpPr>
        <p:spPr>
          <a:xfrm rot="20808759">
            <a:off x="2607176" y="5578574"/>
            <a:ext cx="158758" cy="161920"/>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CA"/>
          </a:p>
        </p:txBody>
      </p:sp>
      <p:sp>
        <p:nvSpPr>
          <p:cNvPr id="41" name="Flowchart: Alternate Process 40"/>
          <p:cNvSpPr/>
          <p:nvPr/>
        </p:nvSpPr>
        <p:spPr>
          <a:xfrm rot="20808759">
            <a:off x="2835778" y="5807174"/>
            <a:ext cx="158758" cy="161920"/>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CA"/>
          </a:p>
        </p:txBody>
      </p:sp>
      <p:sp>
        <p:nvSpPr>
          <p:cNvPr id="42" name="Flowchart: Alternate Process 41"/>
          <p:cNvSpPr/>
          <p:nvPr/>
        </p:nvSpPr>
        <p:spPr>
          <a:xfrm rot="20808759">
            <a:off x="6188576" y="5654775"/>
            <a:ext cx="158758" cy="161920"/>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CA"/>
          </a:p>
        </p:txBody>
      </p:sp>
      <p:sp>
        <p:nvSpPr>
          <p:cNvPr id="43" name="Flowchart: Alternate Process 42"/>
          <p:cNvSpPr/>
          <p:nvPr/>
        </p:nvSpPr>
        <p:spPr>
          <a:xfrm rot="20808759">
            <a:off x="5502776" y="4511775"/>
            <a:ext cx="158758" cy="161920"/>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CA"/>
          </a:p>
        </p:txBody>
      </p:sp>
      <p:sp>
        <p:nvSpPr>
          <p:cNvPr id="45" name="Flowchart: Alternate Process 44"/>
          <p:cNvSpPr/>
          <p:nvPr/>
        </p:nvSpPr>
        <p:spPr>
          <a:xfrm rot="20808759">
            <a:off x="5006465" y="5121375"/>
            <a:ext cx="158758" cy="161920"/>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CA"/>
          </a:p>
        </p:txBody>
      </p:sp>
      <p:sp>
        <p:nvSpPr>
          <p:cNvPr id="47" name="Oval 46"/>
          <p:cNvSpPr/>
          <p:nvPr/>
        </p:nvSpPr>
        <p:spPr>
          <a:xfrm>
            <a:off x="3200400" y="57912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48" name="Flowchart: Alternate Process 47"/>
          <p:cNvSpPr/>
          <p:nvPr/>
        </p:nvSpPr>
        <p:spPr>
          <a:xfrm rot="20808759">
            <a:off x="3369177" y="5537105"/>
            <a:ext cx="158758" cy="161920"/>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CA"/>
          </a:p>
        </p:txBody>
      </p:sp>
      <p:sp>
        <p:nvSpPr>
          <p:cNvPr id="50" name="Oval 49"/>
          <p:cNvSpPr/>
          <p:nvPr/>
        </p:nvSpPr>
        <p:spPr>
          <a:xfrm>
            <a:off x="5867400" y="44958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51" name="Oval 50"/>
          <p:cNvSpPr/>
          <p:nvPr/>
        </p:nvSpPr>
        <p:spPr>
          <a:xfrm>
            <a:off x="6172200" y="46482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52" name="Oval 51"/>
          <p:cNvSpPr/>
          <p:nvPr/>
        </p:nvSpPr>
        <p:spPr>
          <a:xfrm>
            <a:off x="6400800" y="50292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53" name="Oval 52"/>
          <p:cNvSpPr/>
          <p:nvPr/>
        </p:nvSpPr>
        <p:spPr>
          <a:xfrm>
            <a:off x="5943600" y="57912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54" name="Oval 53"/>
          <p:cNvSpPr/>
          <p:nvPr/>
        </p:nvSpPr>
        <p:spPr>
          <a:xfrm>
            <a:off x="5638800" y="57912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55" name="Oval 54"/>
          <p:cNvSpPr/>
          <p:nvPr/>
        </p:nvSpPr>
        <p:spPr>
          <a:xfrm>
            <a:off x="5105400" y="54864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56" name="Oval 55"/>
          <p:cNvSpPr/>
          <p:nvPr/>
        </p:nvSpPr>
        <p:spPr>
          <a:xfrm>
            <a:off x="5334000" y="57150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57" name="Oval 56"/>
          <p:cNvSpPr/>
          <p:nvPr/>
        </p:nvSpPr>
        <p:spPr>
          <a:xfrm>
            <a:off x="6324600" y="54102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
        <p:nvSpPr>
          <p:cNvPr id="58" name="TextBox 57"/>
          <p:cNvSpPr txBox="1"/>
          <p:nvPr/>
        </p:nvSpPr>
        <p:spPr>
          <a:xfrm>
            <a:off x="3335555" y="6059269"/>
            <a:ext cx="2150845" cy="646331"/>
          </a:xfrm>
          <a:prstGeom prst="rect">
            <a:avLst/>
          </a:prstGeom>
          <a:noFill/>
        </p:spPr>
        <p:txBody>
          <a:bodyPr wrap="none" rtlCol="0">
            <a:spAutoFit/>
          </a:bodyPr>
          <a:lstStyle/>
          <a:p>
            <a:r>
              <a:rPr lang="en-US" i="1" dirty="0" smtClean="0"/>
              <a:t>Lipoproteins vary in </a:t>
            </a:r>
          </a:p>
          <a:p>
            <a:r>
              <a:rPr lang="en-US" i="1" dirty="0" smtClean="0"/>
              <a:t>size and composition</a:t>
            </a:r>
            <a:endParaRPr lang="en-CA" i="1" dirty="0"/>
          </a:p>
        </p:txBody>
      </p:sp>
      <p:pic>
        <p:nvPicPr>
          <p:cNvPr id="72707" name="Picture 3" descr="C:\Documents and Settings\100313581\Local Settings\Temporary Internet Files\Content.IE5\XVKITCJA\MCj04370800000[1].png"/>
          <p:cNvPicPr>
            <a:picLocks noChangeAspect="1" noChangeArrowheads="1"/>
          </p:cNvPicPr>
          <p:nvPr/>
        </p:nvPicPr>
        <p:blipFill>
          <a:blip r:embed="rId2"/>
          <a:srcRect/>
          <a:stretch>
            <a:fillRect/>
          </a:stretch>
        </p:blipFill>
        <p:spPr bwMode="auto">
          <a:xfrm rot="20864844">
            <a:off x="7401401" y="5191601"/>
            <a:ext cx="1714500" cy="1714500"/>
          </a:xfrm>
          <a:prstGeom prst="rect">
            <a:avLst/>
          </a:prstGeom>
          <a:noFill/>
        </p:spPr>
      </p:pic>
      <p:pic>
        <p:nvPicPr>
          <p:cNvPr id="61" name="Picture 3" descr="C:\Documents and Settings\100313581\Local Settings\Temporary Internet Files\Content.IE5\XVKITCJA\MCj04370800000[1].png"/>
          <p:cNvPicPr>
            <a:picLocks noChangeAspect="1" noChangeArrowheads="1"/>
          </p:cNvPicPr>
          <p:nvPr/>
        </p:nvPicPr>
        <p:blipFill>
          <a:blip r:embed="rId2"/>
          <a:srcRect/>
          <a:stretch>
            <a:fillRect/>
          </a:stretch>
        </p:blipFill>
        <p:spPr bwMode="auto">
          <a:xfrm rot="2056089">
            <a:off x="105280" y="5286881"/>
            <a:ext cx="1714500" cy="1714500"/>
          </a:xfrm>
          <a:prstGeom prst="rect">
            <a:avLst/>
          </a:prstGeom>
          <a:noFill/>
        </p:spPr>
      </p:pic>
      <p:sp>
        <p:nvSpPr>
          <p:cNvPr id="34" name="Oval 33"/>
          <p:cNvSpPr/>
          <p:nvPr/>
        </p:nvSpPr>
        <p:spPr>
          <a:xfrm>
            <a:off x="5181600" y="4724400"/>
            <a:ext cx="152400" cy="1524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CA"/>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An Overview of Lipoproteins</a:t>
            </a:r>
            <a:endParaRPr lang="en-CA" dirty="0"/>
          </a:p>
        </p:txBody>
      </p:sp>
      <p:sp>
        <p:nvSpPr>
          <p:cNvPr id="3" name="Content Placeholder 2"/>
          <p:cNvSpPr>
            <a:spLocks noGrp="1"/>
          </p:cNvSpPr>
          <p:nvPr>
            <p:ph idx="1"/>
          </p:nvPr>
        </p:nvSpPr>
        <p:spPr>
          <a:xfrm>
            <a:off x="457200" y="1600201"/>
            <a:ext cx="8229600" cy="4800599"/>
          </a:xfrm>
        </p:spPr>
        <p:txBody>
          <a:bodyPr>
            <a:normAutofit fontScale="85000" lnSpcReduction="20000"/>
          </a:bodyPr>
          <a:lstStyle/>
          <a:p>
            <a:pPr>
              <a:buNone/>
            </a:pPr>
            <a:r>
              <a:rPr lang="en-US" b="1" dirty="0" smtClean="0">
                <a:solidFill>
                  <a:srgbClr val="002060"/>
                </a:solidFill>
              </a:rPr>
              <a:t>What are Lipoproteins</a:t>
            </a:r>
          </a:p>
          <a:p>
            <a:r>
              <a:rPr lang="en-US" dirty="0" smtClean="0"/>
              <a:t>Lipoproteins are roughly spherical particles with a lipid core composed mainly of triglycerides and cholesterol ester and a surface layer containing phospholipid, cholesterol, and protein [11].</a:t>
            </a:r>
          </a:p>
          <a:p>
            <a:r>
              <a:rPr lang="en-US" dirty="0" smtClean="0"/>
              <a:t>When lipids (cholesterol, triglycerides) are absorbed by the intestines after a meal, they travel in the bloodstream as constituents of lipoproteins due to their poor solubility in the bloodstream; their hydrophilic components are made soluble by attachment to proteins and phospholipids.</a:t>
            </a:r>
          </a:p>
          <a:p>
            <a:r>
              <a:rPr lang="en-US" dirty="0" smtClean="0"/>
              <a:t>Lipoproteins travel through the blood, delivering attached lipids to all the parts of the body.</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An Overview of Lipoproteins</a:t>
            </a:r>
            <a:endParaRPr lang="en-CA" dirty="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pPr>
              <a:buNone/>
            </a:pPr>
            <a:r>
              <a:rPr lang="en-US" b="1" dirty="0" smtClean="0">
                <a:solidFill>
                  <a:srgbClr val="002060"/>
                </a:solidFill>
              </a:rPr>
              <a:t>Lipoprotein Composition</a:t>
            </a:r>
          </a:p>
          <a:p>
            <a:r>
              <a:rPr lang="en-US" dirty="0" smtClean="0"/>
              <a:t>Lipoproteins are composed of an outer water-soluble surface and an inner water-insoluble core. The outer portion comprises of phospholipids, protein, and cholesterol, with triglycerides and cholesterol ester forming the core.</a:t>
            </a:r>
          </a:p>
          <a:p>
            <a:r>
              <a:rPr lang="en-US" dirty="0" smtClean="0"/>
              <a:t>The specific proteins associated with lipoproteins are called apolipoproteins (five major classes, A-E). The surface proteins enable the lipoproteins to interact with other membranes such as those lining blood vessels [11]. </a:t>
            </a:r>
          </a:p>
          <a:p>
            <a:r>
              <a:rPr lang="en-US" dirty="0" smtClean="0"/>
              <a:t>Apolipoproteins also serve as enzyme co-factors, receptor ligands, and lipid transfer carriers that regulate the metabolism of lipoproteins and their uptake in tissues [11].</a:t>
            </a:r>
            <a:endParaRPr lang="en-CA" dirty="0" smtClean="0"/>
          </a:p>
          <a:p>
            <a:endParaRPr lang="en-US" dirty="0" smtClean="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3" name="Object 3"/>
          <p:cNvGraphicFramePr>
            <a:graphicFrameLocks noChangeAspect="1"/>
          </p:cNvGraphicFramePr>
          <p:nvPr/>
        </p:nvGraphicFramePr>
        <p:xfrm>
          <a:off x="609600" y="1752600"/>
          <a:ext cx="4343400" cy="3128840"/>
        </p:xfrm>
        <a:graphic>
          <a:graphicData uri="http://schemas.openxmlformats.org/presentationml/2006/ole">
            <p:oleObj spid="_x0000_s46083" name="CS ChemDraw Drawing" r:id="rId3" imgW="2424440" imgH="1745894" progId="ChemDraw.Document.6.0">
              <p:embed/>
            </p:oleObj>
          </a:graphicData>
        </a:graphic>
      </p:graphicFrame>
      <p:sp>
        <p:nvSpPr>
          <p:cNvPr id="6" name="Title 5"/>
          <p:cNvSpPr>
            <a:spLocks noGrp="1"/>
          </p:cNvSpPr>
          <p:nvPr>
            <p:ph type="title"/>
          </p:nvPr>
        </p:nvSpPr>
        <p:spPr/>
        <p:txBody>
          <a:bodyPr>
            <a:normAutofit fontScale="90000"/>
          </a:bodyPr>
          <a:lstStyle/>
          <a:p>
            <a:r>
              <a:rPr lang="en-US" dirty="0" smtClean="0"/>
              <a:t>Comparison of Cholesterol versus Cholesterol Ester</a:t>
            </a:r>
            <a:endParaRPr lang="en-CA" dirty="0"/>
          </a:p>
        </p:txBody>
      </p:sp>
      <p:sp>
        <p:nvSpPr>
          <p:cNvPr id="16" name="Content Placeholder 15"/>
          <p:cNvSpPr>
            <a:spLocks noGrp="1"/>
          </p:cNvSpPr>
          <p:nvPr>
            <p:ph idx="1"/>
          </p:nvPr>
        </p:nvSpPr>
        <p:spPr>
          <a:xfrm>
            <a:off x="457200" y="5257800"/>
            <a:ext cx="8229600" cy="1371600"/>
          </a:xfrm>
        </p:spPr>
        <p:txBody>
          <a:bodyPr>
            <a:normAutofit fontScale="70000" lnSpcReduction="20000"/>
          </a:bodyPr>
          <a:lstStyle/>
          <a:p>
            <a:r>
              <a:rPr lang="en-US" dirty="0" smtClean="0"/>
              <a:t>Cholesterol contains a hydroxyl group (alcohol), whereas a cholesterol ester has an ester group.</a:t>
            </a:r>
          </a:p>
          <a:p>
            <a:r>
              <a:rPr lang="en-US" dirty="0" smtClean="0"/>
              <a:t>This means that the cholesterol ester is much more hydrophobic than cholesterol.</a:t>
            </a:r>
            <a:endParaRPr lang="en-CA" dirty="0"/>
          </a:p>
        </p:txBody>
      </p:sp>
      <p:graphicFrame>
        <p:nvGraphicFramePr>
          <p:cNvPr id="46084" name="Object 4"/>
          <p:cNvGraphicFramePr>
            <a:graphicFrameLocks noChangeAspect="1"/>
          </p:cNvGraphicFramePr>
          <p:nvPr/>
        </p:nvGraphicFramePr>
        <p:xfrm>
          <a:off x="4270375" y="1752600"/>
          <a:ext cx="5976938" cy="3271838"/>
        </p:xfrm>
        <a:graphic>
          <a:graphicData uri="http://schemas.openxmlformats.org/presentationml/2006/ole">
            <p:oleObj spid="_x0000_s46084" name="CS ChemDraw Drawing" r:id="rId4" imgW="5318411" imgH="2912146" progId="ChemDraw.Document.6.0">
              <p:embed/>
            </p:oleObj>
          </a:graphicData>
        </a:graphic>
      </p:graphicFrame>
      <p:sp>
        <p:nvSpPr>
          <p:cNvPr id="9" name="Rectangle 8"/>
          <p:cNvSpPr/>
          <p:nvPr/>
        </p:nvSpPr>
        <p:spPr>
          <a:xfrm>
            <a:off x="4038600" y="3886200"/>
            <a:ext cx="990600" cy="1219200"/>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10" name="Rectangle 9"/>
          <p:cNvSpPr/>
          <p:nvPr/>
        </p:nvSpPr>
        <p:spPr>
          <a:xfrm>
            <a:off x="304800" y="3886200"/>
            <a:ext cx="990600" cy="1219200"/>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11" name="TextBox 10"/>
          <p:cNvSpPr txBox="1"/>
          <p:nvPr/>
        </p:nvSpPr>
        <p:spPr>
          <a:xfrm>
            <a:off x="6553200" y="4648200"/>
            <a:ext cx="1770613" cy="369332"/>
          </a:xfrm>
          <a:prstGeom prst="rect">
            <a:avLst/>
          </a:prstGeom>
          <a:noFill/>
        </p:spPr>
        <p:txBody>
          <a:bodyPr wrap="none" rtlCol="0">
            <a:spAutoFit/>
          </a:bodyPr>
          <a:lstStyle/>
          <a:p>
            <a:r>
              <a:rPr lang="en-US" dirty="0" smtClean="0">
                <a:solidFill>
                  <a:srgbClr val="FF0000"/>
                </a:solidFill>
              </a:rPr>
              <a:t>Cholesterol Ester</a:t>
            </a:r>
            <a:endParaRPr lang="en-CA" dirty="0">
              <a:solidFill>
                <a:srgbClr val="FF0000"/>
              </a:solidFill>
            </a:endParaRPr>
          </a:p>
        </p:txBody>
      </p:sp>
      <p:sp>
        <p:nvSpPr>
          <p:cNvPr id="14" name="TextBox 13"/>
          <p:cNvSpPr txBox="1"/>
          <p:nvPr/>
        </p:nvSpPr>
        <p:spPr>
          <a:xfrm>
            <a:off x="2561710" y="4648200"/>
            <a:ext cx="1248290" cy="369332"/>
          </a:xfrm>
          <a:prstGeom prst="rect">
            <a:avLst/>
          </a:prstGeom>
          <a:noFill/>
        </p:spPr>
        <p:txBody>
          <a:bodyPr wrap="none" rtlCol="0">
            <a:spAutoFit/>
          </a:bodyPr>
          <a:lstStyle/>
          <a:p>
            <a:r>
              <a:rPr lang="en-US" dirty="0" smtClean="0">
                <a:solidFill>
                  <a:srgbClr val="FF0000"/>
                </a:solidFill>
              </a:rPr>
              <a:t>Cholesterol</a:t>
            </a:r>
            <a:endParaRPr lang="en-CA"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An Overview of Lipoproteins</a:t>
            </a:r>
            <a:endParaRPr lang="en-CA" dirty="0"/>
          </a:p>
        </p:txBody>
      </p:sp>
      <p:sp>
        <p:nvSpPr>
          <p:cNvPr id="4" name="Text Placeholder 3"/>
          <p:cNvSpPr>
            <a:spLocks noGrp="1"/>
          </p:cNvSpPr>
          <p:nvPr>
            <p:ph type="body" idx="1"/>
          </p:nvPr>
        </p:nvSpPr>
        <p:spPr/>
        <p:txBody>
          <a:bodyPr>
            <a:normAutofit/>
          </a:bodyPr>
          <a:lstStyle/>
          <a:p>
            <a:r>
              <a:rPr lang="en-US" sz="2800" dirty="0" smtClean="0">
                <a:solidFill>
                  <a:srgbClr val="002060"/>
                </a:solidFill>
              </a:rPr>
              <a:t>Lipoprotein Classifications</a:t>
            </a:r>
          </a:p>
        </p:txBody>
      </p:sp>
      <p:sp>
        <p:nvSpPr>
          <p:cNvPr id="3" name="Content Placeholder 2"/>
          <p:cNvSpPr>
            <a:spLocks noGrp="1"/>
          </p:cNvSpPr>
          <p:nvPr>
            <p:ph sz="half" idx="2"/>
          </p:nvPr>
        </p:nvSpPr>
        <p:spPr/>
        <p:txBody>
          <a:bodyPr>
            <a:normAutofit/>
          </a:bodyPr>
          <a:lstStyle/>
          <a:p>
            <a:pPr>
              <a:buNone/>
            </a:pPr>
            <a:r>
              <a:rPr lang="en-US" dirty="0" smtClean="0"/>
              <a:t>Density</a:t>
            </a:r>
          </a:p>
          <a:p>
            <a:pPr lvl="1"/>
            <a:r>
              <a:rPr lang="en-US" dirty="0" smtClean="0"/>
              <a:t>Lipoproteins are usually classified by their densities.</a:t>
            </a:r>
          </a:p>
          <a:p>
            <a:pPr lvl="1"/>
            <a:r>
              <a:rPr lang="en-US" dirty="0" smtClean="0"/>
              <a:t>The density increases as the protein content increases.</a:t>
            </a:r>
          </a:p>
          <a:p>
            <a:pPr lvl="1"/>
            <a:r>
              <a:rPr lang="en-US" dirty="0" smtClean="0"/>
              <a:t>There are five major types, each of which has a different function.</a:t>
            </a:r>
          </a:p>
          <a:p>
            <a:pPr>
              <a:buNone/>
            </a:pPr>
            <a:endParaRPr lang="en-US" dirty="0" smtClean="0">
              <a:solidFill>
                <a:srgbClr val="002060"/>
              </a:solidFill>
            </a:endParaRPr>
          </a:p>
        </p:txBody>
      </p:sp>
      <p:sp>
        <p:nvSpPr>
          <p:cNvPr id="8" name="Content Placeholder 7"/>
          <p:cNvSpPr>
            <a:spLocks noGrp="1"/>
          </p:cNvSpPr>
          <p:nvPr>
            <p:ph sz="quarter" idx="4"/>
          </p:nvPr>
        </p:nvSpPr>
        <p:spPr>
          <a:xfrm>
            <a:off x="4645026" y="1752600"/>
            <a:ext cx="4117974" cy="4876800"/>
          </a:xfrm>
        </p:spPr>
        <p:txBody>
          <a:bodyPr>
            <a:normAutofit fontScale="62500" lnSpcReduction="20000"/>
          </a:bodyPr>
          <a:lstStyle/>
          <a:p>
            <a:pPr marL="0" indent="0">
              <a:buNone/>
            </a:pPr>
            <a:r>
              <a:rPr lang="en-US" b="1" dirty="0" smtClean="0"/>
              <a:t>Chylomicrons: </a:t>
            </a:r>
            <a:r>
              <a:rPr lang="en-US" dirty="0" smtClean="0"/>
              <a:t>Very large particles that carry dietary lipids; they are associated with a variety of apolipoproteins (A-C, E).</a:t>
            </a:r>
          </a:p>
          <a:p>
            <a:pPr marL="0" indent="0"/>
            <a:endParaRPr lang="en-US" dirty="0" smtClean="0"/>
          </a:p>
          <a:p>
            <a:pPr marL="0" indent="0">
              <a:buNone/>
            </a:pPr>
            <a:r>
              <a:rPr lang="en-US" b="1" dirty="0" smtClean="0"/>
              <a:t>Very-Low Density Lipoprotein (VLDL): </a:t>
            </a:r>
            <a:r>
              <a:rPr lang="en-US" dirty="0" smtClean="0"/>
              <a:t>Low density particles that carry endogenous triglycerides and to a less extent cholesterol from the liver to other parts of the body.</a:t>
            </a:r>
          </a:p>
          <a:p>
            <a:pPr marL="0" indent="0"/>
            <a:endParaRPr lang="en-CA" dirty="0" smtClean="0"/>
          </a:p>
          <a:p>
            <a:pPr marL="0" indent="0">
              <a:buNone/>
            </a:pPr>
            <a:r>
              <a:rPr lang="en-US" b="1" dirty="0" smtClean="0"/>
              <a:t>Intermediate Density Lipoprotein (IDL): </a:t>
            </a:r>
            <a:r>
              <a:rPr lang="en-US" dirty="0" smtClean="0"/>
              <a:t>Carries cholesterol esters (the hydroxyl group of the cholesterol is esterified to an unsaturated fatty acid) and triglycerides.</a:t>
            </a:r>
          </a:p>
          <a:p>
            <a:pPr marL="0" indent="0"/>
            <a:endParaRPr lang="en-US" dirty="0" smtClean="0"/>
          </a:p>
          <a:p>
            <a:pPr marL="0" indent="0">
              <a:buNone/>
            </a:pPr>
            <a:r>
              <a:rPr lang="en-US" b="1" dirty="0" smtClean="0"/>
              <a:t>Low Density Lipoprotein (LDL): </a:t>
            </a:r>
            <a:r>
              <a:rPr lang="en-US" dirty="0" smtClean="0"/>
              <a:t>Carries cholesterol esters from the liver to rest of the body and is associated with apolipoprotein B100. The “Bad” cholesterol.</a:t>
            </a:r>
          </a:p>
          <a:p>
            <a:pPr marL="0" indent="0"/>
            <a:endParaRPr lang="en-US" dirty="0" smtClean="0"/>
          </a:p>
          <a:p>
            <a:pPr marL="0" indent="0">
              <a:buNone/>
            </a:pPr>
            <a:r>
              <a:rPr lang="en-US" b="1" dirty="0" smtClean="0"/>
              <a:t>High Density Lipoprotein (HDL): </a:t>
            </a:r>
            <a:r>
              <a:rPr lang="en-US" dirty="0" smtClean="0"/>
              <a:t>Carries cholesterol esters from organs back to the liver for degradation to bile acids. The “Good” cholesterol.</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An Overview of Lipoproteins</a:t>
            </a:r>
            <a:endParaRPr lang="en-CA" dirty="0"/>
          </a:p>
        </p:txBody>
      </p:sp>
      <p:sp>
        <p:nvSpPr>
          <p:cNvPr id="7" name="Rectangle 6"/>
          <p:cNvSpPr/>
          <p:nvPr/>
        </p:nvSpPr>
        <p:spPr>
          <a:xfrm>
            <a:off x="2" y="6488668"/>
            <a:ext cx="3870291"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en-US" i="1" dirty="0" smtClean="0"/>
              <a:t>Lipoprotein Classifications </a:t>
            </a:r>
            <a:r>
              <a:rPr lang="en-US" dirty="0" smtClean="0"/>
              <a:t>Continued… </a:t>
            </a:r>
            <a:endParaRPr lang="en-CA" dirty="0"/>
          </a:p>
        </p:txBody>
      </p:sp>
      <p:graphicFrame>
        <p:nvGraphicFramePr>
          <p:cNvPr id="10" name="Content Placeholder 9"/>
          <p:cNvGraphicFramePr>
            <a:graphicFrameLocks noGrp="1"/>
          </p:cNvGraphicFramePr>
          <p:nvPr>
            <p:ph idx="1"/>
          </p:nvPr>
        </p:nvGraphicFramePr>
        <p:xfrm>
          <a:off x="304802" y="1981198"/>
          <a:ext cx="8534399" cy="4233335"/>
        </p:xfrm>
        <a:graphic>
          <a:graphicData uri="http://schemas.openxmlformats.org/drawingml/2006/table">
            <a:tbl>
              <a:tblPr firstRow="1" bandRow="1">
                <a:tableStyleId>{5C22544A-7EE6-4342-B048-85BDC9FD1C3A}</a:tableStyleId>
              </a:tblPr>
              <a:tblGrid>
                <a:gridCol w="1371598"/>
                <a:gridCol w="1066802"/>
                <a:gridCol w="1066798"/>
                <a:gridCol w="1143000"/>
                <a:gridCol w="1295400"/>
                <a:gridCol w="1295400"/>
                <a:gridCol w="1295401"/>
              </a:tblGrid>
              <a:tr h="897467">
                <a:tc>
                  <a:txBody>
                    <a:bodyPr/>
                    <a:lstStyle/>
                    <a:p>
                      <a:pPr algn="ctr"/>
                      <a:r>
                        <a:rPr lang="en-US" sz="1600" dirty="0" smtClean="0"/>
                        <a:t>Lipoprotein class</a:t>
                      </a:r>
                      <a:endParaRPr lang="en-CA" sz="1600" dirty="0"/>
                    </a:p>
                  </a:txBody>
                  <a:tcPr/>
                </a:tc>
                <a:tc>
                  <a:txBody>
                    <a:bodyPr/>
                    <a:lstStyle/>
                    <a:p>
                      <a:pPr algn="ctr"/>
                      <a:r>
                        <a:rPr lang="en-US" sz="1600" dirty="0" smtClean="0"/>
                        <a:t>Density </a:t>
                      </a:r>
                    </a:p>
                    <a:p>
                      <a:pPr algn="ctr"/>
                      <a:r>
                        <a:rPr lang="en-US" sz="1600" dirty="0" smtClean="0"/>
                        <a:t>(g mL</a:t>
                      </a:r>
                      <a:r>
                        <a:rPr lang="en-US" sz="1600" baseline="30000" dirty="0" smtClean="0"/>
                        <a:t>-1</a:t>
                      </a:r>
                      <a:r>
                        <a:rPr lang="en-US" sz="1600" dirty="0" smtClean="0"/>
                        <a:t>)</a:t>
                      </a:r>
                      <a:endParaRPr lang="en-CA" sz="1600" dirty="0"/>
                    </a:p>
                  </a:txBody>
                  <a:tcPr/>
                </a:tc>
                <a:tc>
                  <a:txBody>
                    <a:bodyPr/>
                    <a:lstStyle/>
                    <a:p>
                      <a:pPr algn="ctr"/>
                      <a:r>
                        <a:rPr lang="en-US" sz="1600" dirty="0" smtClean="0"/>
                        <a:t>Diameter (nm)</a:t>
                      </a:r>
                      <a:endParaRPr lang="en-CA" sz="1600" dirty="0"/>
                    </a:p>
                  </a:txBody>
                  <a:tcPr/>
                </a:tc>
                <a:tc>
                  <a:txBody>
                    <a:bodyPr/>
                    <a:lstStyle/>
                    <a:p>
                      <a:pPr algn="ctr"/>
                      <a:r>
                        <a:rPr lang="en-US" sz="1600" dirty="0" smtClean="0"/>
                        <a:t>% </a:t>
                      </a:r>
                    </a:p>
                    <a:p>
                      <a:pPr algn="ctr"/>
                      <a:r>
                        <a:rPr lang="en-US" sz="1600" dirty="0" smtClean="0"/>
                        <a:t>Protein</a:t>
                      </a:r>
                      <a:endParaRPr lang="en-CA" sz="1600" dirty="0"/>
                    </a:p>
                  </a:txBody>
                  <a:tcPr/>
                </a:tc>
                <a:tc>
                  <a:txBody>
                    <a:bodyPr/>
                    <a:lstStyle/>
                    <a:p>
                      <a:pPr algn="ctr"/>
                      <a:r>
                        <a:rPr lang="en-US" sz="1600" dirty="0" smtClean="0"/>
                        <a:t>% Cholesterol</a:t>
                      </a:r>
                      <a:endParaRPr lang="en-CA" sz="1600" dirty="0"/>
                    </a:p>
                  </a:txBody>
                  <a:tcPr/>
                </a:tc>
                <a:tc>
                  <a:txBody>
                    <a:bodyPr/>
                    <a:lstStyle/>
                    <a:p>
                      <a:pPr algn="ctr"/>
                      <a:r>
                        <a:rPr lang="en-US" sz="1600" dirty="0" smtClean="0"/>
                        <a:t>% Phospholipid</a:t>
                      </a:r>
                      <a:endParaRPr lang="en-CA" sz="1600" dirty="0"/>
                    </a:p>
                  </a:txBody>
                  <a:tcPr/>
                </a:tc>
                <a:tc>
                  <a:txBody>
                    <a:bodyPr/>
                    <a:lstStyle/>
                    <a:p>
                      <a:pPr algn="ctr"/>
                      <a:r>
                        <a:rPr lang="en-US" sz="1600" dirty="0" smtClean="0"/>
                        <a:t>% Triglycerides</a:t>
                      </a:r>
                      <a:endParaRPr lang="en-CA" sz="1600" dirty="0"/>
                    </a:p>
                  </a:txBody>
                  <a:tcPr/>
                </a:tc>
              </a:tr>
              <a:tr h="6282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HDL</a:t>
                      </a:r>
                      <a:endParaRPr lang="en-CA" sz="16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1.063</a:t>
                      </a:r>
                      <a:r>
                        <a:rPr lang="en-US" sz="1600" baseline="0" dirty="0" smtClean="0"/>
                        <a:t>–1.210</a:t>
                      </a:r>
                      <a:endParaRPr lang="en-CA" sz="1600" dirty="0" smtClean="0"/>
                    </a:p>
                  </a:txBody>
                  <a:tcPr/>
                </a:tc>
                <a:tc>
                  <a:txBody>
                    <a:bodyPr/>
                    <a:lstStyle/>
                    <a:p>
                      <a:pPr algn="ctr"/>
                      <a:r>
                        <a:rPr lang="en-US" sz="1600" dirty="0" smtClean="0"/>
                        <a:t>5</a:t>
                      </a:r>
                      <a:r>
                        <a:rPr lang="en-US" sz="1600" baseline="0" dirty="0" smtClean="0"/>
                        <a:t>–</a:t>
                      </a:r>
                      <a:r>
                        <a:rPr lang="en-US" sz="1600" dirty="0" smtClean="0"/>
                        <a:t>15</a:t>
                      </a:r>
                      <a:endParaRPr lang="en-CA" sz="1600" dirty="0"/>
                    </a:p>
                  </a:txBody>
                  <a:tcPr/>
                </a:tc>
                <a:tc>
                  <a:txBody>
                    <a:bodyPr/>
                    <a:lstStyle/>
                    <a:p>
                      <a:pPr algn="ctr"/>
                      <a:r>
                        <a:rPr lang="en-US" sz="1600" dirty="0" smtClean="0"/>
                        <a:t>33</a:t>
                      </a:r>
                      <a:endParaRPr lang="en-CA" sz="1600" dirty="0"/>
                    </a:p>
                  </a:txBody>
                  <a:tcPr/>
                </a:tc>
                <a:tc>
                  <a:txBody>
                    <a:bodyPr/>
                    <a:lstStyle/>
                    <a:p>
                      <a:pPr algn="ctr"/>
                      <a:r>
                        <a:rPr lang="en-US" sz="1600" dirty="0" smtClean="0"/>
                        <a:t>30</a:t>
                      </a:r>
                      <a:endParaRPr lang="en-CA" sz="1600" dirty="0"/>
                    </a:p>
                  </a:txBody>
                  <a:tcPr/>
                </a:tc>
                <a:tc>
                  <a:txBody>
                    <a:bodyPr/>
                    <a:lstStyle/>
                    <a:p>
                      <a:pPr algn="ctr"/>
                      <a:r>
                        <a:rPr lang="en-US" sz="1600" dirty="0" smtClean="0"/>
                        <a:t>29</a:t>
                      </a:r>
                      <a:endParaRPr lang="en-CA" sz="1600" dirty="0"/>
                    </a:p>
                  </a:txBody>
                  <a:tcPr/>
                </a:tc>
                <a:tc>
                  <a:txBody>
                    <a:bodyPr/>
                    <a:lstStyle/>
                    <a:p>
                      <a:pPr algn="ctr"/>
                      <a:r>
                        <a:rPr lang="en-US" sz="1600" dirty="0" smtClean="0"/>
                        <a:t>8</a:t>
                      </a:r>
                      <a:endParaRPr lang="en-CA" sz="1600" dirty="0"/>
                    </a:p>
                  </a:txBody>
                  <a:tcPr/>
                </a:tc>
              </a:tr>
              <a:tr h="6282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LDL</a:t>
                      </a:r>
                      <a:endParaRPr lang="en-CA" sz="16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1.019</a:t>
                      </a:r>
                      <a:r>
                        <a:rPr lang="en-US" sz="1600" baseline="0" dirty="0" smtClean="0"/>
                        <a:t>–1.063</a:t>
                      </a:r>
                      <a:endParaRPr lang="en-CA" sz="1600" dirty="0" smtClean="0"/>
                    </a:p>
                  </a:txBody>
                  <a:tcPr/>
                </a:tc>
                <a:tc>
                  <a:txBody>
                    <a:bodyPr/>
                    <a:lstStyle/>
                    <a:p>
                      <a:pPr algn="ctr"/>
                      <a:r>
                        <a:rPr lang="en-US" sz="1600" dirty="0" smtClean="0"/>
                        <a:t>18</a:t>
                      </a:r>
                      <a:r>
                        <a:rPr lang="en-US" sz="1600" baseline="0" dirty="0" smtClean="0"/>
                        <a:t>–</a:t>
                      </a:r>
                      <a:r>
                        <a:rPr lang="en-US" sz="1600" dirty="0" smtClean="0"/>
                        <a:t>28</a:t>
                      </a:r>
                      <a:endParaRPr lang="en-CA" sz="1600" dirty="0"/>
                    </a:p>
                  </a:txBody>
                  <a:tcPr/>
                </a:tc>
                <a:tc>
                  <a:txBody>
                    <a:bodyPr/>
                    <a:lstStyle/>
                    <a:p>
                      <a:pPr algn="ctr"/>
                      <a:r>
                        <a:rPr lang="en-US" sz="1600" dirty="0" smtClean="0"/>
                        <a:t>25</a:t>
                      </a:r>
                      <a:endParaRPr lang="en-CA" sz="1600" dirty="0"/>
                    </a:p>
                  </a:txBody>
                  <a:tcPr/>
                </a:tc>
                <a:tc>
                  <a:txBody>
                    <a:bodyPr/>
                    <a:lstStyle/>
                    <a:p>
                      <a:pPr algn="ctr"/>
                      <a:r>
                        <a:rPr lang="en-US" sz="1600" dirty="0" smtClean="0"/>
                        <a:t>50</a:t>
                      </a:r>
                      <a:endParaRPr lang="en-CA" sz="1600" dirty="0"/>
                    </a:p>
                  </a:txBody>
                  <a:tcPr/>
                </a:tc>
                <a:tc>
                  <a:txBody>
                    <a:bodyPr/>
                    <a:lstStyle/>
                    <a:p>
                      <a:pPr algn="ctr"/>
                      <a:r>
                        <a:rPr lang="en-US" sz="1600" dirty="0" smtClean="0"/>
                        <a:t>21</a:t>
                      </a:r>
                      <a:endParaRPr lang="en-CA" sz="1600" dirty="0"/>
                    </a:p>
                  </a:txBody>
                  <a:tcPr/>
                </a:tc>
                <a:tc>
                  <a:txBody>
                    <a:bodyPr/>
                    <a:lstStyle/>
                    <a:p>
                      <a:pPr algn="ctr"/>
                      <a:r>
                        <a:rPr lang="en-US" sz="1600" dirty="0" smtClean="0"/>
                        <a:t>4</a:t>
                      </a:r>
                      <a:endParaRPr lang="en-CA" sz="1600" dirty="0"/>
                    </a:p>
                  </a:txBody>
                  <a:tcPr/>
                </a:tc>
              </a:tr>
              <a:tr h="628227">
                <a:tc>
                  <a:txBody>
                    <a:bodyPr/>
                    <a:lstStyle/>
                    <a:p>
                      <a:pPr algn="ctr"/>
                      <a:r>
                        <a:rPr lang="en-US" sz="1600" dirty="0" smtClean="0"/>
                        <a:t>IDL</a:t>
                      </a:r>
                      <a:endParaRPr lang="en-CA" sz="1600" dirty="0"/>
                    </a:p>
                  </a:txBody>
                  <a:tcPr/>
                </a:tc>
                <a:tc>
                  <a:txBody>
                    <a:bodyPr/>
                    <a:lstStyle/>
                    <a:p>
                      <a:pPr algn="ctr"/>
                      <a:r>
                        <a:rPr lang="en-US" sz="1600" dirty="0" smtClean="0"/>
                        <a:t>1.006</a:t>
                      </a:r>
                      <a:r>
                        <a:rPr lang="en-US" sz="1600" baseline="0" dirty="0" smtClean="0"/>
                        <a:t>–1.019</a:t>
                      </a:r>
                      <a:endParaRPr lang="en-CA" sz="1600" dirty="0"/>
                    </a:p>
                  </a:txBody>
                  <a:tcPr/>
                </a:tc>
                <a:tc>
                  <a:txBody>
                    <a:bodyPr/>
                    <a:lstStyle/>
                    <a:p>
                      <a:pPr algn="ctr"/>
                      <a:r>
                        <a:rPr lang="en-US" sz="1600" dirty="0" smtClean="0"/>
                        <a:t>25</a:t>
                      </a:r>
                      <a:r>
                        <a:rPr lang="en-US" sz="1600" baseline="0" dirty="0" smtClean="0"/>
                        <a:t>–50</a:t>
                      </a:r>
                      <a:endParaRPr lang="en-CA" sz="1600" dirty="0"/>
                    </a:p>
                  </a:txBody>
                  <a:tcPr/>
                </a:tc>
                <a:tc>
                  <a:txBody>
                    <a:bodyPr/>
                    <a:lstStyle/>
                    <a:p>
                      <a:pPr algn="ctr"/>
                      <a:r>
                        <a:rPr lang="en-US" sz="1600" dirty="0" smtClean="0"/>
                        <a:t>18</a:t>
                      </a:r>
                      <a:endParaRPr lang="en-CA" sz="1600" dirty="0"/>
                    </a:p>
                  </a:txBody>
                  <a:tcPr/>
                </a:tc>
                <a:tc>
                  <a:txBody>
                    <a:bodyPr/>
                    <a:lstStyle/>
                    <a:p>
                      <a:pPr algn="ctr"/>
                      <a:r>
                        <a:rPr lang="en-US" sz="1600" dirty="0" smtClean="0"/>
                        <a:t>29</a:t>
                      </a:r>
                      <a:endParaRPr lang="en-CA" sz="1600" dirty="0"/>
                    </a:p>
                  </a:txBody>
                  <a:tcPr/>
                </a:tc>
                <a:tc>
                  <a:txBody>
                    <a:bodyPr/>
                    <a:lstStyle/>
                    <a:p>
                      <a:pPr algn="ctr"/>
                      <a:r>
                        <a:rPr lang="en-US" sz="1600" dirty="0" smtClean="0"/>
                        <a:t>22</a:t>
                      </a:r>
                      <a:endParaRPr lang="en-CA" sz="1600" dirty="0"/>
                    </a:p>
                  </a:txBody>
                  <a:tcPr/>
                </a:tc>
                <a:tc>
                  <a:txBody>
                    <a:bodyPr/>
                    <a:lstStyle/>
                    <a:p>
                      <a:pPr algn="ctr"/>
                      <a:r>
                        <a:rPr lang="en-US" sz="1600" dirty="0" smtClean="0"/>
                        <a:t>31</a:t>
                      </a:r>
                      <a:endParaRPr lang="en-CA" sz="1600" dirty="0"/>
                    </a:p>
                  </a:txBody>
                  <a:tcPr/>
                </a:tc>
              </a:tr>
              <a:tr h="6282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VLDL</a:t>
                      </a:r>
                      <a:endParaRPr lang="en-CA" sz="1600" dirty="0" smtClean="0"/>
                    </a:p>
                    <a:p>
                      <a:pPr algn="ctr"/>
                      <a:endParaRPr lang="en-CA"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0.95</a:t>
                      </a:r>
                      <a:r>
                        <a:rPr lang="en-US" sz="1600" baseline="0" dirty="0" smtClean="0"/>
                        <a:t>–1.006 </a:t>
                      </a:r>
                      <a:endParaRPr lang="en-CA" sz="1600" dirty="0" smtClean="0"/>
                    </a:p>
                    <a:p>
                      <a:pPr algn="ctr"/>
                      <a:endParaRPr lang="en-CA" sz="1600" dirty="0"/>
                    </a:p>
                  </a:txBody>
                  <a:tcPr/>
                </a:tc>
                <a:tc>
                  <a:txBody>
                    <a:bodyPr/>
                    <a:lstStyle/>
                    <a:p>
                      <a:pPr algn="ctr"/>
                      <a:r>
                        <a:rPr lang="en-US" sz="1600" dirty="0" smtClean="0"/>
                        <a:t>30</a:t>
                      </a:r>
                      <a:r>
                        <a:rPr lang="en-US" sz="1600" baseline="0" dirty="0" smtClean="0"/>
                        <a:t>–80</a:t>
                      </a:r>
                      <a:endParaRPr lang="en-CA" sz="1600" dirty="0"/>
                    </a:p>
                  </a:txBody>
                  <a:tcPr/>
                </a:tc>
                <a:tc>
                  <a:txBody>
                    <a:bodyPr/>
                    <a:lstStyle/>
                    <a:p>
                      <a:pPr algn="ctr"/>
                      <a:r>
                        <a:rPr lang="en-US" sz="1600" dirty="0" smtClean="0"/>
                        <a:t>10</a:t>
                      </a:r>
                      <a:endParaRPr lang="en-CA" sz="1600" dirty="0"/>
                    </a:p>
                  </a:txBody>
                  <a:tcPr/>
                </a:tc>
                <a:tc>
                  <a:txBody>
                    <a:bodyPr/>
                    <a:lstStyle/>
                    <a:p>
                      <a:pPr algn="ctr"/>
                      <a:r>
                        <a:rPr lang="en-US" sz="1600" dirty="0" smtClean="0"/>
                        <a:t>22</a:t>
                      </a:r>
                      <a:endParaRPr lang="en-CA" sz="1600" dirty="0"/>
                    </a:p>
                  </a:txBody>
                  <a:tcPr/>
                </a:tc>
                <a:tc>
                  <a:txBody>
                    <a:bodyPr/>
                    <a:lstStyle/>
                    <a:p>
                      <a:pPr algn="ctr"/>
                      <a:r>
                        <a:rPr lang="en-US" sz="1600" dirty="0" smtClean="0"/>
                        <a:t>18</a:t>
                      </a:r>
                      <a:endParaRPr lang="en-CA" sz="1600" dirty="0"/>
                    </a:p>
                  </a:txBody>
                  <a:tcPr/>
                </a:tc>
                <a:tc>
                  <a:txBody>
                    <a:bodyPr/>
                    <a:lstStyle/>
                    <a:p>
                      <a:pPr algn="ctr"/>
                      <a:r>
                        <a:rPr lang="en-US" sz="1600" dirty="0" smtClean="0"/>
                        <a:t>50</a:t>
                      </a:r>
                      <a:endParaRPr lang="en-CA" sz="1600" dirty="0"/>
                    </a:p>
                  </a:txBody>
                  <a:tcPr/>
                </a:tc>
              </a:tr>
              <a:tr h="6282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Chylomicrons</a:t>
                      </a:r>
                      <a:endParaRPr lang="en-CA" sz="1600" dirty="0" smtClean="0"/>
                    </a:p>
                    <a:p>
                      <a:pPr algn="ctr"/>
                      <a:endParaRPr lang="en-CA"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&lt;0.95</a:t>
                      </a:r>
                      <a:endParaRPr lang="en-CA" sz="1600" dirty="0" smtClean="0"/>
                    </a:p>
                    <a:p>
                      <a:pPr algn="ctr"/>
                      <a:endParaRPr lang="en-CA" sz="1600" dirty="0"/>
                    </a:p>
                  </a:txBody>
                  <a:tcPr/>
                </a:tc>
                <a:tc>
                  <a:txBody>
                    <a:bodyPr/>
                    <a:lstStyle/>
                    <a:p>
                      <a:pPr algn="ctr"/>
                      <a:r>
                        <a:rPr lang="en-US" sz="1600" dirty="0" smtClean="0"/>
                        <a:t>100</a:t>
                      </a:r>
                      <a:r>
                        <a:rPr lang="en-US" sz="1600" baseline="0" dirty="0" smtClean="0"/>
                        <a:t>–1000</a:t>
                      </a:r>
                      <a:endParaRPr lang="en-CA" sz="1600" dirty="0"/>
                    </a:p>
                  </a:txBody>
                  <a:tcPr/>
                </a:tc>
                <a:tc>
                  <a:txBody>
                    <a:bodyPr/>
                    <a:lstStyle/>
                    <a:p>
                      <a:pPr algn="ctr"/>
                      <a:r>
                        <a:rPr lang="en-US" sz="1600" dirty="0" smtClean="0"/>
                        <a:t>&lt;2</a:t>
                      </a:r>
                      <a:endParaRPr lang="en-CA" sz="1600" dirty="0"/>
                    </a:p>
                  </a:txBody>
                  <a:tcPr/>
                </a:tc>
                <a:tc>
                  <a:txBody>
                    <a:bodyPr/>
                    <a:lstStyle/>
                    <a:p>
                      <a:pPr algn="ctr"/>
                      <a:r>
                        <a:rPr lang="en-US" sz="1600" dirty="0" smtClean="0"/>
                        <a:t>8</a:t>
                      </a:r>
                      <a:endParaRPr lang="en-CA" sz="1600" dirty="0"/>
                    </a:p>
                  </a:txBody>
                  <a:tcPr/>
                </a:tc>
                <a:tc>
                  <a:txBody>
                    <a:bodyPr/>
                    <a:lstStyle/>
                    <a:p>
                      <a:pPr algn="ctr"/>
                      <a:r>
                        <a:rPr lang="en-US" sz="1600" dirty="0" smtClean="0"/>
                        <a:t>7</a:t>
                      </a:r>
                      <a:endParaRPr lang="en-CA" sz="1600" dirty="0"/>
                    </a:p>
                  </a:txBody>
                  <a:tcPr/>
                </a:tc>
                <a:tc>
                  <a:txBody>
                    <a:bodyPr/>
                    <a:lstStyle/>
                    <a:p>
                      <a:pPr algn="ctr"/>
                      <a:r>
                        <a:rPr lang="en-US" sz="1600" dirty="0" smtClean="0"/>
                        <a:t>84</a:t>
                      </a:r>
                      <a:endParaRPr lang="en-CA" sz="1600" dirty="0"/>
                    </a:p>
                  </a:txBody>
                  <a:tcPr/>
                </a:tc>
              </a:tr>
            </a:tbl>
          </a:graphicData>
        </a:graphic>
      </p:graphicFrame>
      <p:sp>
        <p:nvSpPr>
          <p:cNvPr id="13" name="TextBox 12"/>
          <p:cNvSpPr txBox="1"/>
          <p:nvPr/>
        </p:nvSpPr>
        <p:spPr>
          <a:xfrm>
            <a:off x="381000" y="1600200"/>
            <a:ext cx="5767733" cy="369332"/>
          </a:xfrm>
          <a:prstGeom prst="rect">
            <a:avLst/>
          </a:prstGeom>
          <a:noFill/>
        </p:spPr>
        <p:txBody>
          <a:bodyPr wrap="none" rtlCol="0">
            <a:spAutoFit/>
          </a:bodyPr>
          <a:lstStyle/>
          <a:p>
            <a:r>
              <a:rPr lang="en-US" dirty="0" smtClean="0"/>
              <a:t>Table 1. Major Classes of Lipoproteins in Human Plasma [5].</a:t>
            </a:r>
            <a:endParaRPr lang="en-CA"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An Overview of Lipoproteins</a:t>
            </a:r>
            <a:endParaRPr lang="en-CA" dirty="0"/>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pPr>
              <a:buNone/>
            </a:pPr>
            <a:r>
              <a:rPr lang="en-US" b="1" dirty="0" smtClean="0">
                <a:solidFill>
                  <a:srgbClr val="002060"/>
                </a:solidFill>
              </a:rPr>
              <a:t>Lipoprotein Synthesis</a:t>
            </a:r>
          </a:p>
          <a:p>
            <a:r>
              <a:rPr lang="en-US" dirty="0" smtClean="0"/>
              <a:t>Lipoproteins arise from enterocytes in the intestine, forming chylomicrons, and hepatocytes in the liver, forming, VLDL, HDL, and IDL.</a:t>
            </a:r>
          </a:p>
          <a:p>
            <a:r>
              <a:rPr lang="en-US" dirty="0" smtClean="0"/>
              <a:t>The assembly of chylomicrons within the </a:t>
            </a:r>
            <a:r>
              <a:rPr lang="en-US" dirty="0" err="1" smtClean="0"/>
              <a:t>enterocyte</a:t>
            </a:r>
            <a:r>
              <a:rPr lang="en-US" dirty="0" smtClean="0"/>
              <a:t> and the subsequent secretion of these lipoprotein particles into the lymph is a complex, multi-step process that includes [4]:</a:t>
            </a:r>
          </a:p>
          <a:p>
            <a:pPr lvl="1"/>
            <a:r>
              <a:rPr lang="en-US" dirty="0" smtClean="0"/>
              <a:t>The absorption of lipids by the enterocytes; </a:t>
            </a:r>
          </a:p>
          <a:p>
            <a:pPr lvl="1"/>
            <a:r>
              <a:rPr lang="en-US" dirty="0" smtClean="0"/>
              <a:t>Cellular lipid (re)synthesis and translocation of cellular lipid pools;</a:t>
            </a:r>
          </a:p>
          <a:p>
            <a:pPr lvl="1"/>
            <a:r>
              <a:rPr lang="en-US" dirty="0" smtClean="0"/>
              <a:t>Synthesis and post-translational modification of various apolipoproteins;</a:t>
            </a:r>
          </a:p>
          <a:p>
            <a:pPr lvl="1"/>
            <a:r>
              <a:rPr lang="en-US" dirty="0" smtClean="0"/>
              <a:t>The assembly of lipid and lipoprotein components into a chylomicron.</a:t>
            </a:r>
          </a:p>
          <a:p>
            <a:r>
              <a:rPr lang="en-US" dirty="0" smtClean="0"/>
              <a:t>The key process in chylomicron synthesis is the intracellular association of apolipoprotein ApoB48, the structural protein of chylomicrons, with lipids [4].</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0">
          <a:schemeClr val="accent6"/>
        </a:lnRef>
        <a:fillRef idx="3">
          <a:schemeClr val="accent6"/>
        </a:fillRef>
        <a:effectRef idx="3">
          <a:schemeClr val="accent6"/>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6646</TotalTime>
  <Words>2673</Words>
  <Application>Microsoft Office PowerPoint</Application>
  <PresentationFormat>On-screen Show (4:3)</PresentationFormat>
  <Paragraphs>309</Paragraphs>
  <Slides>24</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CS ChemDraw Drawing</vt:lpstr>
      <vt:lpstr>Lipoproteins Very low-density, Low-density, Intermediate-density, High-density, &amp; Chylomicrons</vt:lpstr>
      <vt:lpstr>Table of Contents</vt:lpstr>
      <vt:lpstr>Table of Contents Continued</vt:lpstr>
      <vt:lpstr>Part I: An Overview of Lipoproteins</vt:lpstr>
      <vt:lpstr>Part I: An Overview of Lipoproteins</vt:lpstr>
      <vt:lpstr>Comparison of Cholesterol versus Cholesterol Ester</vt:lpstr>
      <vt:lpstr>Part I: An Overview of Lipoproteins</vt:lpstr>
      <vt:lpstr>Part I: An Overview of Lipoproteins</vt:lpstr>
      <vt:lpstr>Part I: An Overview of Lipoproteins</vt:lpstr>
      <vt:lpstr>Part I: An Overview of Lipoproteins</vt:lpstr>
      <vt:lpstr>Part I: An Overview of Lipoproteins</vt:lpstr>
      <vt:lpstr>Part I: An Overview of Lipoproteins</vt:lpstr>
      <vt:lpstr>Part I: An Overview of Lipoproteins</vt:lpstr>
      <vt:lpstr>Part I: An Overview of Lipoproteins</vt:lpstr>
      <vt:lpstr>Part II. Current Research on lipoproteins</vt:lpstr>
      <vt:lpstr>Part II. Current Research on lipoproteins</vt:lpstr>
      <vt:lpstr>Part II. Current Research on lipoproteins</vt:lpstr>
      <vt:lpstr>Part II. Current Research  on lipoproteins</vt:lpstr>
      <vt:lpstr>Part II. Current Research on lipoproteins</vt:lpstr>
      <vt:lpstr>Part II. Current Research on lipoproteins</vt:lpstr>
      <vt:lpstr>Part II. Current Research on lipoproteins</vt:lpstr>
      <vt:lpstr>Slide 22</vt:lpstr>
      <vt:lpstr>Conclusion</vt:lpstr>
      <vt:lpstr>References</vt:lpstr>
    </vt:vector>
  </TitlesOfParts>
  <Company>UOIT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Lipoproteins &amp; Exercise</dc:title>
  <dc:creator>C. Marbbn</dc:creator>
  <cp:keywords>LDL, HDH, VLDL, IDL, Chylomicrons</cp:keywords>
  <cp:lastModifiedBy>Test</cp:lastModifiedBy>
  <cp:revision>425</cp:revision>
  <dcterms:created xsi:type="dcterms:W3CDTF">2008-09-07T02:21:03Z</dcterms:created>
  <dcterms:modified xsi:type="dcterms:W3CDTF">2010-02-02T01:40:30Z</dcterms:modified>
  <cp:category>Physiology</cp:category>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